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31"/>
  </p:notesMasterIdLst>
  <p:handoutMasterIdLst>
    <p:handoutMasterId r:id="rId32"/>
  </p:handoutMasterIdLst>
  <p:sldIdLst>
    <p:sldId id="303" r:id="rId5"/>
    <p:sldId id="1003" r:id="rId6"/>
    <p:sldId id="1013" r:id="rId7"/>
    <p:sldId id="1004" r:id="rId8"/>
    <p:sldId id="1015" r:id="rId9"/>
    <p:sldId id="1014" r:id="rId10"/>
    <p:sldId id="1016" r:id="rId11"/>
    <p:sldId id="1017" r:id="rId12"/>
    <p:sldId id="1005" r:id="rId13"/>
    <p:sldId id="1019" r:id="rId14"/>
    <p:sldId id="1018" r:id="rId15"/>
    <p:sldId id="1020" r:id="rId16"/>
    <p:sldId id="1021" r:id="rId17"/>
    <p:sldId id="1022" r:id="rId18"/>
    <p:sldId id="1023" r:id="rId19"/>
    <p:sldId id="1006" r:id="rId20"/>
    <p:sldId id="1024" r:id="rId21"/>
    <p:sldId id="1025" r:id="rId22"/>
    <p:sldId id="1026" r:id="rId23"/>
    <p:sldId id="1007" r:id="rId24"/>
    <p:sldId id="1030" r:id="rId25"/>
    <p:sldId id="1028" r:id="rId26"/>
    <p:sldId id="1032" r:id="rId27"/>
    <p:sldId id="1031" r:id="rId28"/>
    <p:sldId id="1033" r:id="rId29"/>
    <p:sldId id="1034" r:id="rId30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CC"/>
    <a:srgbClr val="72AF2F"/>
    <a:srgbClr val="C1E442"/>
    <a:srgbClr val="FFFF99"/>
    <a:srgbClr val="C6D254"/>
    <a:srgbClr val="000000"/>
    <a:srgbClr val="5C88D0"/>
    <a:srgbClr val="2A6EA8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41" autoAdjust="0"/>
    <p:restoredTop sz="95646" autoAdjust="0"/>
  </p:normalViewPr>
  <p:slideViewPr>
    <p:cSldViewPr snapToGrid="0">
      <p:cViewPr varScale="1">
        <p:scale>
          <a:sx n="118" d="100"/>
          <a:sy n="118" d="100"/>
        </p:scale>
        <p:origin x="704" y="1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2888" y="21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handoutMaster" Target="handoutMasters/handoutMaster1.xml"/><Relationship Id="rId37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SE ANTONIO ORDOÑEZ LUCENA" userId="ec8dd69b-01fe-4d41-a294-c2927b548e27" providerId="ADAL" clId="{2D44ADCA-E258-8546-B229-9B8560B4D38D}"/>
    <pc:docChg chg="modSld">
      <pc:chgData name="JOSE ANTONIO ORDOÑEZ LUCENA" userId="ec8dd69b-01fe-4d41-a294-c2927b548e27" providerId="ADAL" clId="{2D44ADCA-E258-8546-B229-9B8560B4D38D}" dt="2023-02-17T20:39:29.441" v="59" actId="20577"/>
      <pc:docMkLst>
        <pc:docMk/>
      </pc:docMkLst>
      <pc:sldChg chg="modSp mod">
        <pc:chgData name="JOSE ANTONIO ORDOÑEZ LUCENA" userId="ec8dd69b-01fe-4d41-a294-c2927b548e27" providerId="ADAL" clId="{2D44ADCA-E258-8546-B229-9B8560B4D38D}" dt="2023-02-17T20:36:06.322" v="33" actId="20577"/>
        <pc:sldMkLst>
          <pc:docMk/>
          <pc:sldMk cId="0" sldId="303"/>
        </pc:sldMkLst>
        <pc:spChg chg="mod">
          <ac:chgData name="JOSE ANTONIO ORDOÑEZ LUCENA" userId="ec8dd69b-01fe-4d41-a294-c2927b548e27" providerId="ADAL" clId="{2D44ADCA-E258-8546-B229-9B8560B4D38D}" dt="2023-02-17T20:36:06.322" v="33" actId="20577"/>
          <ac:spMkLst>
            <pc:docMk/>
            <pc:sldMk cId="0" sldId="303"/>
            <ac:spMk id="6147" creationId="{00000000-0000-0000-0000-000000000000}"/>
          </ac:spMkLst>
        </pc:spChg>
      </pc:sldChg>
      <pc:sldChg chg="modSp mod">
        <pc:chgData name="JOSE ANTONIO ORDOÑEZ LUCENA" userId="ec8dd69b-01fe-4d41-a294-c2927b548e27" providerId="ADAL" clId="{2D44ADCA-E258-8546-B229-9B8560B4D38D}" dt="2023-02-17T20:36:58.020" v="39" actId="20577"/>
        <pc:sldMkLst>
          <pc:docMk/>
          <pc:sldMk cId="390007978" sldId="1007"/>
        </pc:sldMkLst>
        <pc:spChg chg="mod">
          <ac:chgData name="JOSE ANTONIO ORDOÑEZ LUCENA" userId="ec8dd69b-01fe-4d41-a294-c2927b548e27" providerId="ADAL" clId="{2D44ADCA-E258-8546-B229-9B8560B4D38D}" dt="2023-02-17T20:36:58.020" v="39" actId="20577"/>
          <ac:spMkLst>
            <pc:docMk/>
            <pc:sldMk cId="390007978" sldId="1007"/>
            <ac:spMk id="4" creationId="{2CD4684D-39F6-E253-1760-AEE83599664E}"/>
          </ac:spMkLst>
        </pc:spChg>
      </pc:sldChg>
      <pc:sldChg chg="modSp mod">
        <pc:chgData name="JOSE ANTONIO ORDOÑEZ LUCENA" userId="ec8dd69b-01fe-4d41-a294-c2927b548e27" providerId="ADAL" clId="{2D44ADCA-E258-8546-B229-9B8560B4D38D}" dt="2023-02-17T20:36:27.317" v="34" actId="20577"/>
        <pc:sldMkLst>
          <pc:docMk/>
          <pc:sldMk cId="3952885158" sldId="1015"/>
        </pc:sldMkLst>
        <pc:spChg chg="mod">
          <ac:chgData name="JOSE ANTONIO ORDOÑEZ LUCENA" userId="ec8dd69b-01fe-4d41-a294-c2927b548e27" providerId="ADAL" clId="{2D44ADCA-E258-8546-B229-9B8560B4D38D}" dt="2023-02-17T20:36:27.317" v="34" actId="20577"/>
          <ac:spMkLst>
            <pc:docMk/>
            <pc:sldMk cId="3952885158" sldId="1015"/>
            <ac:spMk id="50" creationId="{1CFCAA61-0B48-2A89-8BB2-326937F21D36}"/>
          </ac:spMkLst>
        </pc:spChg>
      </pc:sldChg>
      <pc:sldChg chg="modSp mod">
        <pc:chgData name="JOSE ANTONIO ORDOÑEZ LUCENA" userId="ec8dd69b-01fe-4d41-a294-c2927b548e27" providerId="ADAL" clId="{2D44ADCA-E258-8546-B229-9B8560B4D38D}" dt="2023-02-17T20:36:39.913" v="37" actId="20577"/>
        <pc:sldMkLst>
          <pc:docMk/>
          <pc:sldMk cId="2838614566" sldId="1019"/>
        </pc:sldMkLst>
        <pc:spChg chg="mod">
          <ac:chgData name="JOSE ANTONIO ORDOÑEZ LUCENA" userId="ec8dd69b-01fe-4d41-a294-c2927b548e27" providerId="ADAL" clId="{2D44ADCA-E258-8546-B229-9B8560B4D38D}" dt="2023-02-17T20:36:39.913" v="37" actId="20577"/>
          <ac:spMkLst>
            <pc:docMk/>
            <pc:sldMk cId="2838614566" sldId="1019"/>
            <ac:spMk id="5" creationId="{A76187F4-3264-F135-3F1B-C33FE0DA9CD0}"/>
          </ac:spMkLst>
        </pc:spChg>
      </pc:sldChg>
      <pc:sldChg chg="modSp mod">
        <pc:chgData name="JOSE ANTONIO ORDOÑEZ LUCENA" userId="ec8dd69b-01fe-4d41-a294-c2927b548e27" providerId="ADAL" clId="{2D44ADCA-E258-8546-B229-9B8560B4D38D}" dt="2023-02-17T20:39:29.441" v="59" actId="20577"/>
        <pc:sldMkLst>
          <pc:docMk/>
          <pc:sldMk cId="577361418" sldId="1028"/>
        </pc:sldMkLst>
        <pc:spChg chg="mod">
          <ac:chgData name="JOSE ANTONIO ORDOÑEZ LUCENA" userId="ec8dd69b-01fe-4d41-a294-c2927b548e27" providerId="ADAL" clId="{2D44ADCA-E258-8546-B229-9B8560B4D38D}" dt="2023-02-17T20:39:29.441" v="59" actId="20577"/>
          <ac:spMkLst>
            <pc:docMk/>
            <pc:sldMk cId="577361418" sldId="1028"/>
            <ac:spMk id="3" creationId="{C7D5DB31-D375-DDAF-706C-73AB488713B3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2/17/23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2/17/23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BB3565-DE1F-45E8-8B92-B6CEF3A5A934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091975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BB3565-DE1F-45E8-8B92-B6CEF3A5A934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295444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BB3565-DE1F-45E8-8B92-B6CEF3A5A934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834515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BB3565-DE1F-45E8-8B92-B6CEF3A5A934}" type="slidenum">
              <a:rPr lang="en-GB" altLang="en-US" smtClean="0"/>
              <a:pPr>
                <a:defRPr/>
              </a:pPr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207608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BB3565-DE1F-45E8-8B92-B6CEF3A5A934}" type="slidenum">
              <a:rPr lang="en-GB" altLang="en-US" smtClean="0"/>
              <a:pPr>
                <a:defRPr/>
              </a:pPr>
              <a:t>19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90550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19100" y="1579034"/>
            <a:ext cx="11353800" cy="4487333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9521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85354" y="6499457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S5-232xxx </a:t>
            </a:r>
            <a:r>
              <a:rPr lang="en-GB" sz="1100" b="1" spc="300" dirty="0" err="1">
                <a:ea typeface="+mn-ea"/>
                <a:cs typeface="Arial" panose="020B0604020202020204" pitchFamily="34" charset="0"/>
              </a:rPr>
              <a:t>NaaS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Ecosystem and the relationship with 3GPP SA5 work on capability exposure</a:t>
            </a: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2023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40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github.com/camaraproject/WorkingGroups/raw/main/Commonalities/documentation/SupportingDocuments/API-exposure-reference-solution.docx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3.png"/><Relationship Id="rId7" Type="http://schemas.openxmlformats.org/officeDocument/2006/relationships/image" Target="../media/image46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Relationship Id="rId6" Type="http://schemas.microsoft.com/office/2007/relationships/hdphoto" Target="../media/hdphoto1.wdp"/><Relationship Id="rId5" Type="http://schemas.openxmlformats.org/officeDocument/2006/relationships/image" Target="../media/image45.png"/><Relationship Id="rId10" Type="http://schemas.openxmlformats.org/officeDocument/2006/relationships/image" Target="../media/image49.png"/><Relationship Id="rId4" Type="http://schemas.openxmlformats.org/officeDocument/2006/relationships/image" Target="../media/image44.png"/><Relationship Id="rId9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github.com/camaraproject/WorkingGroups/blob/main/Commonalities/documentation/API-design-guidelines.md" TargetMode="Externa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10" Type="http://schemas.openxmlformats.org/officeDocument/2006/relationships/image" Target="../media/image15.svg"/><Relationship Id="rId4" Type="http://schemas.openxmlformats.org/officeDocument/2006/relationships/image" Target="../media/image9.sv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emf"/><Relationship Id="rId5" Type="http://schemas.openxmlformats.org/officeDocument/2006/relationships/image" Target="../media/image19.emf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3" Type="http://schemas.openxmlformats.org/officeDocument/2006/relationships/image" Target="../media/image22.svg"/><Relationship Id="rId7" Type="http://schemas.openxmlformats.org/officeDocument/2006/relationships/image" Target="../media/image4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" Type="http://schemas.openxmlformats.org/officeDocument/2006/relationships/image" Target="../media/image21.png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jpeg"/><Relationship Id="rId11" Type="http://schemas.openxmlformats.org/officeDocument/2006/relationships/image" Target="../media/image26.png"/><Relationship Id="rId5" Type="http://schemas.openxmlformats.org/officeDocument/2006/relationships/image" Target="../media/image24.gif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19" Type="http://schemas.openxmlformats.org/officeDocument/2006/relationships/image" Target="../media/image34.png"/><Relationship Id="rId4" Type="http://schemas.openxmlformats.org/officeDocument/2006/relationships/image" Target="../media/image23.png"/><Relationship Id="rId9" Type="http://schemas.openxmlformats.org/officeDocument/2006/relationships/hyperlink" Target="https://github.com/camaraproject" TargetMode="External"/><Relationship Id="rId1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9332" y="2694781"/>
            <a:ext cx="1041379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 dirty="0"/>
              <a:t> </a:t>
            </a:r>
            <a:r>
              <a:rPr lang="es-ES" sz="4800" b="1" dirty="0"/>
              <a:t>Network-as-a-</a:t>
            </a:r>
            <a:r>
              <a:rPr lang="es-ES" sz="4800" b="1" dirty="0" err="1"/>
              <a:t>Service</a:t>
            </a:r>
            <a:r>
              <a:rPr lang="es-ES" sz="4800" b="1" dirty="0"/>
              <a:t> (</a:t>
            </a:r>
            <a:r>
              <a:rPr lang="es-ES" sz="4800" b="1" dirty="0" err="1"/>
              <a:t>NaaS</a:t>
            </a:r>
            <a:r>
              <a:rPr lang="es-ES" sz="4800" b="1" dirty="0"/>
              <a:t>) </a:t>
            </a:r>
            <a:r>
              <a:rPr lang="es-ES" sz="4800" b="1" dirty="0" err="1"/>
              <a:t>Ecosystem</a:t>
            </a:r>
            <a:br>
              <a:rPr lang="es-ES" sz="4800" b="1" dirty="0"/>
            </a:br>
            <a:r>
              <a:rPr lang="es-ES" sz="3600" b="1" dirty="0"/>
              <a:t>And 3GPP SA5 </a:t>
            </a:r>
            <a:r>
              <a:rPr lang="es-ES" sz="3600" b="1" dirty="0" err="1"/>
              <a:t>work</a:t>
            </a:r>
            <a:r>
              <a:rPr lang="es-ES" sz="3600" b="1" dirty="0"/>
              <a:t> </a:t>
            </a:r>
            <a:r>
              <a:rPr lang="es-ES" sz="3600" b="1" dirty="0" err="1"/>
              <a:t>on</a:t>
            </a:r>
            <a:r>
              <a:rPr lang="es-ES" sz="3600" b="1" dirty="0"/>
              <a:t> </a:t>
            </a:r>
            <a:r>
              <a:rPr lang="es-ES" sz="3600" b="1" dirty="0" err="1"/>
              <a:t>capability</a:t>
            </a:r>
            <a:r>
              <a:rPr lang="es-ES" sz="3600" b="1" dirty="0"/>
              <a:t> </a:t>
            </a:r>
            <a:r>
              <a:rPr lang="es-ES" sz="3600" b="1" dirty="0" err="1"/>
              <a:t>exposure</a:t>
            </a: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425289" y="4708420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dirty="0"/>
            </a:br>
            <a:r>
              <a:rPr lang="en-US" altLang="en-US" sz="2667" u="sng" dirty="0"/>
              <a:t>Source</a:t>
            </a:r>
            <a:r>
              <a:rPr lang="en-US" altLang="en-US" sz="2667" dirty="0"/>
              <a:t>: </a:t>
            </a:r>
            <a:r>
              <a:rPr lang="es-ES" altLang="en-US" sz="2667" dirty="0"/>
              <a:t>Telefónica, AT&amp;T, Deutsche Telekom</a:t>
            </a:r>
            <a:endParaRPr lang="en-US" altLang="en-US" sz="24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667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667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19FF29-F343-45CB-88FD-0A3669F73B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193896"/>
            <a:ext cx="9102725" cy="1143000"/>
          </a:xfrm>
        </p:spPr>
        <p:txBody>
          <a:bodyPr/>
          <a:lstStyle/>
          <a:p>
            <a:r>
              <a:rPr lang="fr-FR" dirty="0"/>
              <a:t>CAMARA Reference Architecture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8B82E65-51FF-505B-9ABF-3BA2DA46F5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0794" y="1371600"/>
            <a:ext cx="5486468" cy="260575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0B37021-73AE-8CEA-092E-CE7E2F9526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8746" y="4237507"/>
            <a:ext cx="4272643" cy="176570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465C11D-6F65-E797-14C2-8962413405F0}"/>
              </a:ext>
            </a:extLst>
          </p:cNvPr>
          <p:cNvSpPr txBox="1"/>
          <p:nvPr/>
        </p:nvSpPr>
        <p:spPr>
          <a:xfrm>
            <a:off x="6096000" y="4322993"/>
            <a:ext cx="127274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ES" dirty="0"/>
              <a:t>CAMARA invokers</a:t>
            </a:r>
          </a:p>
        </p:txBody>
      </p:sp>
      <p:sp>
        <p:nvSpPr>
          <p:cNvPr id="9" name="Left Brace 8">
            <a:extLst>
              <a:ext uri="{FF2B5EF4-FFF2-40B4-BE49-F238E27FC236}">
                <a16:creationId xmlns:a16="http://schemas.microsoft.com/office/drawing/2014/main" id="{8E3148A7-CE05-66FD-C5ED-5A26797C1510}"/>
              </a:ext>
            </a:extLst>
          </p:cNvPr>
          <p:cNvSpPr/>
          <p:nvPr/>
        </p:nvSpPr>
        <p:spPr bwMode="auto">
          <a:xfrm>
            <a:off x="6956854" y="4237507"/>
            <a:ext cx="160853" cy="577929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E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76187F4-3264-F135-3F1B-C33FE0DA9CD0}"/>
              </a:ext>
            </a:extLst>
          </p:cNvPr>
          <p:cNvSpPr txBox="1">
            <a:spLocks/>
          </p:cNvSpPr>
          <p:nvPr/>
        </p:nvSpPr>
        <p:spPr>
          <a:xfrm>
            <a:off x="404782" y="1371600"/>
            <a:ext cx="5846072" cy="4896175"/>
          </a:xfrm>
          <a:prstGeom prst="rect">
            <a:avLst/>
          </a:prstGeom>
        </p:spPr>
        <p:txBody>
          <a:bodyPr vert="horz" lIns="91313" tIns="45657" rIns="91313" bIns="45657" numCol="1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700" kern="1200" baseline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7524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defRPr/>
            </a:pPr>
            <a:r>
              <a:rPr lang="en-GB" sz="1400" b="1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CSP internal APIs</a:t>
            </a:r>
            <a:r>
              <a:rPr lang="en-GB" sz="14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: implemented in telco resources, including NW cloud and OAM resources</a:t>
            </a:r>
          </a:p>
          <a:p>
            <a:pPr marL="285750" indent="-285750" defTabSz="1217524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NW APIs: 3GPP (RAN/SA2), IETF, O-RAN, ONF,…</a:t>
            </a:r>
          </a:p>
          <a:p>
            <a:pPr marL="285750" indent="-285750" defTabSz="1217524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Cloud APIs: ETSI NFV, CNCF, …</a:t>
            </a:r>
          </a:p>
          <a:p>
            <a:pPr marL="285750" indent="-285750" defTabSz="1217524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OAM APIs: TM Forum ODA, 3GPP SA5,…</a:t>
            </a:r>
          </a:p>
          <a:p>
            <a:pPr defTabSz="1217524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defRPr/>
            </a:pPr>
            <a:r>
              <a:rPr lang="en-GB" sz="1400" b="1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CSP external APIs</a:t>
            </a:r>
            <a:r>
              <a:rPr lang="en-GB" sz="14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: these are the CAMARA APIs. They are made available for consumption to invoker (3rd party) applications. </a:t>
            </a:r>
          </a:p>
          <a:p>
            <a:pPr marL="285750" indent="-285750" defTabSz="1217524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Design principles: open, global and user-friendly</a:t>
            </a:r>
          </a:p>
          <a:p>
            <a:pPr marL="285750" indent="-285750" defTabSz="1217524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CAMARA invokers: Application service providers (ASPs) and enterprise customers</a:t>
            </a:r>
          </a:p>
          <a:p>
            <a:pPr defTabSz="1217524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defRPr/>
            </a:pPr>
            <a:r>
              <a:rPr lang="en-GB" sz="1400" b="1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Transformation function</a:t>
            </a:r>
            <a:r>
              <a:rPr lang="en-GB" sz="14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: keeps information on correspondences between service APIs and internal APIs, and executes workflows to enforce these mappings</a:t>
            </a:r>
          </a:p>
          <a:p>
            <a:pPr marL="285750" indent="-285750" defTabSz="1217524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Decouples customer-facing calls from operator-facing processes </a:t>
            </a:r>
          </a:p>
          <a:p>
            <a:pPr marL="285750" indent="-285750" defTabSz="1217524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Featured with scalability and observability capabilities -&gt; implemented with a modern cloud-native architecture, based on microservices. </a:t>
            </a:r>
          </a:p>
          <a:p>
            <a:pPr defTabSz="1217524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defRPr/>
            </a:pPr>
            <a:endParaRPr lang="en-GB" sz="1200" dirty="0">
              <a:solidFill>
                <a:schemeClr val="tx1"/>
              </a:solidFill>
              <a:latin typeface="+mj-lt"/>
              <a:cs typeface="Arial" panose="020B0604020202020204" pitchFamily="34" charset="0"/>
            </a:endParaRPr>
          </a:p>
          <a:p>
            <a:pPr defTabSz="1217524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defRPr/>
            </a:pPr>
            <a:r>
              <a:rPr lang="en-GB" sz="1400" b="1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API Gateway</a:t>
            </a:r>
            <a:r>
              <a:rPr lang="en-GB" sz="14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: policies the interaction between the CSP and CAMARA invokers</a:t>
            </a:r>
          </a:p>
          <a:p>
            <a:pPr marL="285750" marR="0" lvl="0" indent="-285750" algn="l" defTabSz="1217524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Single entry-point for invokers to gain quick &amp; easy access to CAMARA APIs</a:t>
            </a:r>
          </a:p>
          <a:p>
            <a:pPr defTabSz="1217524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defRPr/>
            </a:pPr>
            <a:endParaRPr lang="en-GB" sz="1600" dirty="0">
              <a:solidFill>
                <a:schemeClr val="tx1"/>
              </a:solidFill>
              <a:latin typeface="+mj-lt"/>
              <a:cs typeface="Arial" panose="020B0604020202020204" pitchFamily="34" charset="0"/>
            </a:endParaRPr>
          </a:p>
          <a:p>
            <a:pPr defTabSz="1217524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defRPr/>
            </a:pPr>
            <a:endParaRPr lang="en-GB" sz="1600" dirty="0">
              <a:solidFill>
                <a:schemeClr val="tx1"/>
              </a:solidFill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8614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19FF29-F343-45CB-88FD-0A3669F73B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319440" cy="1143000"/>
          </a:xfrm>
        </p:spPr>
        <p:txBody>
          <a:bodyPr/>
          <a:lstStyle/>
          <a:p>
            <a:r>
              <a:rPr lang="fr-FR" dirty="0"/>
              <a:t>CAPIF as </a:t>
            </a:r>
            <a:r>
              <a:rPr lang="fr-FR" dirty="0" err="1"/>
              <a:t>potential</a:t>
            </a:r>
            <a:r>
              <a:rPr lang="fr-FR" dirty="0"/>
              <a:t> </a:t>
            </a:r>
            <a:r>
              <a:rPr lang="fr-FR" dirty="0" err="1"/>
              <a:t>ref</a:t>
            </a:r>
            <a:r>
              <a:rPr lang="fr-FR" dirty="0"/>
              <a:t> solution for API GW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F889D71-6F47-BF79-A5A6-B796EB356A3B}"/>
              </a:ext>
            </a:extLst>
          </p:cNvPr>
          <p:cNvSpPr txBox="1">
            <a:spLocks/>
          </p:cNvSpPr>
          <p:nvPr/>
        </p:nvSpPr>
        <p:spPr>
          <a:xfrm>
            <a:off x="513837" y="1231736"/>
            <a:ext cx="5582163" cy="1963828"/>
          </a:xfrm>
          <a:prstGeom prst="rect">
            <a:avLst/>
          </a:prstGeom>
        </p:spPr>
        <p:txBody>
          <a:bodyPr vert="horz" lIns="91313" tIns="45657" rIns="91313" bIns="45657" numCol="1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700" kern="1200" baseline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7524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defRPr/>
            </a:pPr>
            <a:r>
              <a:rPr lang="en-GB" sz="14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To offer consistent experience for service API consumption in a global footprint, it is important to look for a </a:t>
            </a:r>
            <a:r>
              <a:rPr lang="en-GB" sz="1400" b="1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reference solution for API GW</a:t>
            </a:r>
            <a:r>
              <a:rPr lang="en-GB" sz="14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. In this regard, CAMARA proposes </a:t>
            </a:r>
            <a:r>
              <a:rPr lang="en-GB" sz="1400" b="1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CAPIF [ref]</a:t>
            </a:r>
            <a:r>
              <a:rPr lang="en-GB" sz="14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. Three reasons:</a:t>
            </a:r>
          </a:p>
          <a:p>
            <a:pPr marL="285750" indent="-285750" defTabSz="1217524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It implements</a:t>
            </a:r>
            <a:r>
              <a:rPr lang="en-GB" sz="1200" b="1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needed capabilities</a:t>
            </a:r>
            <a:r>
              <a:rPr lang="en-GB" sz="12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: API onboarding, discovery, access control (OAuth2.0), auditing, accounting, logging,…</a:t>
            </a:r>
          </a:p>
          <a:p>
            <a:pPr marL="285750" indent="-285750" defTabSz="1217524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It is standard solution, with </a:t>
            </a:r>
            <a:r>
              <a:rPr lang="en-GB" sz="1200" b="1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wide acceptance at industry</a:t>
            </a:r>
          </a:p>
          <a:p>
            <a:pPr marL="285750" indent="-285750" defTabSz="1217524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It is not tied to 3GPP APIs; CAPIF </a:t>
            </a:r>
            <a:r>
              <a:rPr lang="en-GB" sz="1200" b="1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can be used as an API GW solution regardless of API semantics</a:t>
            </a:r>
            <a:r>
              <a:rPr lang="en-GB" sz="12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93E7281-1D1D-3F6D-7999-072A0D1F82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3781" y="2960786"/>
            <a:ext cx="4662273" cy="2885902"/>
          </a:xfrm>
          <a:prstGeom prst="rect">
            <a:avLst/>
          </a:prstGeom>
        </p:spPr>
      </p:pic>
      <p:pic>
        <p:nvPicPr>
          <p:cNvPr id="11" name="Picture 10" descr="Diagram&#10;&#10;Description automatically generated">
            <a:extLst>
              <a:ext uri="{FF2B5EF4-FFF2-40B4-BE49-F238E27FC236}">
                <a16:creationId xmlns:a16="http://schemas.microsoft.com/office/drawing/2014/main" id="{C29D9032-9914-4612-7307-9890E7342D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371600"/>
            <a:ext cx="5471812" cy="497471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3DFC68C-9092-57D0-64D1-4918CEB34C2F}"/>
              </a:ext>
            </a:extLst>
          </p:cNvPr>
          <p:cNvSpPr txBox="1"/>
          <p:nvPr/>
        </p:nvSpPr>
        <p:spPr>
          <a:xfrm>
            <a:off x="362273" y="5628206"/>
            <a:ext cx="622387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[ref] </a:t>
            </a:r>
            <a:r>
              <a:rPr lang="en-GB" sz="1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https://github.com/camaraproject/WorkingGroups/raw/main/Commonalities/documentation/SupportingDocuments/API-exposure-reference-solution.docx</a:t>
            </a:r>
            <a:r>
              <a:rPr lang="en-ES" dirty="0">
                <a:effectLst/>
              </a:rPr>
              <a:t> </a:t>
            </a:r>
            <a:endParaRPr lang="en-ES" dirty="0"/>
          </a:p>
        </p:txBody>
      </p:sp>
    </p:spTree>
    <p:extLst>
      <p:ext uri="{BB962C8B-B14F-4D97-AF65-F5344CB8AC3E}">
        <p14:creationId xmlns:p14="http://schemas.microsoft.com/office/powerpoint/2010/main" val="2633878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19FF29-F343-45CB-88FD-0A3669F73B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319440" cy="1143000"/>
          </a:xfrm>
        </p:spPr>
        <p:txBody>
          <a:bodyPr/>
          <a:lstStyle/>
          <a:p>
            <a:r>
              <a:rPr lang="fr-FR" dirty="0"/>
              <a:t>CAMARA </a:t>
            </a:r>
            <a:r>
              <a:rPr lang="fr-FR" dirty="0" err="1"/>
              <a:t>governance</a:t>
            </a:r>
            <a:r>
              <a:rPr lang="fr-FR" dirty="0"/>
              <a:t> structure</a:t>
            </a:r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id="{1D72936A-904A-0099-52E8-FD4B94BD56F9}"/>
              </a:ext>
            </a:extLst>
          </p:cNvPr>
          <p:cNvSpPr/>
          <p:nvPr/>
        </p:nvSpPr>
        <p:spPr>
          <a:xfrm>
            <a:off x="652463" y="1471008"/>
            <a:ext cx="8191544" cy="655002"/>
          </a:xfrm>
          <a:prstGeom prst="roundRect">
            <a:avLst/>
          </a:prstGeom>
          <a:solidFill>
            <a:srgbClr val="586179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E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Steering Committee</a:t>
            </a:r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8A041394-235F-1303-8FA8-340BC2813A1A}"/>
              </a:ext>
            </a:extLst>
          </p:cNvPr>
          <p:cNvSpPr/>
          <p:nvPr/>
        </p:nvSpPr>
        <p:spPr>
          <a:xfrm>
            <a:off x="652463" y="3197836"/>
            <a:ext cx="2475627" cy="1023543"/>
          </a:xfrm>
          <a:prstGeom prst="roundRect">
            <a:avLst/>
          </a:prstGeom>
          <a:solidFill>
            <a:srgbClr val="0066FF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E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Commonalities WG</a:t>
            </a:r>
          </a:p>
        </p:txBody>
      </p: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1AE2327E-1307-4D39-EE63-E9AF61373D33}"/>
              </a:ext>
            </a:extLst>
          </p:cNvPr>
          <p:cNvSpPr/>
          <p:nvPr/>
        </p:nvSpPr>
        <p:spPr>
          <a:xfrm>
            <a:off x="4318265" y="3197836"/>
            <a:ext cx="1471836" cy="1020667"/>
          </a:xfrm>
          <a:prstGeom prst="roundRect">
            <a:avLst/>
          </a:prstGeom>
          <a:solidFill>
            <a:srgbClr val="F1F4FF">
              <a:lumMod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E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API  families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E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WG</a:t>
            </a:r>
          </a:p>
        </p:txBody>
      </p: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id="{3BF7C23F-E250-F5E0-0B80-A85EA878ACBE}"/>
              </a:ext>
            </a:extLst>
          </p:cNvPr>
          <p:cNvSpPr/>
          <p:nvPr/>
        </p:nvSpPr>
        <p:spPr>
          <a:xfrm>
            <a:off x="6764765" y="3197834"/>
            <a:ext cx="2141997" cy="1009641"/>
          </a:xfrm>
          <a:prstGeom prst="roundRect">
            <a:avLst/>
          </a:prstGeom>
          <a:solidFill>
            <a:srgbClr val="0066FF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E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API backlog WG</a:t>
            </a:r>
          </a:p>
        </p:txBody>
      </p:sp>
      <p:sp>
        <p:nvSpPr>
          <p:cNvPr id="41" name="Rounded Rectangle 40">
            <a:extLst>
              <a:ext uri="{FF2B5EF4-FFF2-40B4-BE49-F238E27FC236}">
                <a16:creationId xmlns:a16="http://schemas.microsoft.com/office/drawing/2014/main" id="{BD676724-F8C4-1F1B-9CA6-6654700675A2}"/>
              </a:ext>
            </a:extLst>
          </p:cNvPr>
          <p:cNvSpPr/>
          <p:nvPr/>
        </p:nvSpPr>
        <p:spPr>
          <a:xfrm>
            <a:off x="4914529" y="4518873"/>
            <a:ext cx="1751144" cy="310199"/>
          </a:xfrm>
          <a:prstGeom prst="roundRect">
            <a:avLst/>
          </a:prstGeom>
          <a:solidFill>
            <a:srgbClr val="F1F4FF">
              <a:lumMod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E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QoD API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6875D410-9BD2-0E52-EE12-C4DA45B59070}"/>
              </a:ext>
            </a:extLst>
          </p:cNvPr>
          <p:cNvSpPr/>
          <p:nvPr/>
        </p:nvSpPr>
        <p:spPr>
          <a:xfrm>
            <a:off x="4914529" y="4910766"/>
            <a:ext cx="1751144" cy="310199"/>
          </a:xfrm>
          <a:prstGeom prst="roundRect">
            <a:avLst/>
          </a:prstGeom>
          <a:solidFill>
            <a:srgbClr val="F1F4FF">
              <a:lumMod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E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Edge Cloud API</a:t>
            </a:r>
          </a:p>
        </p:txBody>
      </p:sp>
      <p:sp>
        <p:nvSpPr>
          <p:cNvPr id="43" name="Rounded Rectangle 42">
            <a:extLst>
              <a:ext uri="{FF2B5EF4-FFF2-40B4-BE49-F238E27FC236}">
                <a16:creationId xmlns:a16="http://schemas.microsoft.com/office/drawing/2014/main" id="{50CC4084-1B6B-862D-3790-1DF3ED0796DC}"/>
              </a:ext>
            </a:extLst>
          </p:cNvPr>
          <p:cNvSpPr/>
          <p:nvPr/>
        </p:nvSpPr>
        <p:spPr>
          <a:xfrm>
            <a:off x="4914529" y="5409148"/>
            <a:ext cx="1751144" cy="310199"/>
          </a:xfrm>
          <a:prstGeom prst="roundRect">
            <a:avLst/>
          </a:prstGeom>
          <a:solidFill>
            <a:srgbClr val="F1F4FF">
              <a:lumMod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E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“X” API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58C9E69-CB6E-F99B-3CA9-7AF4651256CC}"/>
              </a:ext>
            </a:extLst>
          </p:cNvPr>
          <p:cNvSpPr txBox="1"/>
          <p:nvPr/>
        </p:nvSpPr>
        <p:spPr>
          <a:xfrm>
            <a:off x="5529931" y="5073186"/>
            <a:ext cx="7281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ES" sz="1800" dirty="0">
                <a:solidFill>
                  <a:srgbClr val="0066FF"/>
                </a:solidFill>
                <a:latin typeface="Arial" panose="020B0604020202020204"/>
                <a:cs typeface="+mn-cs"/>
              </a:rPr>
              <a:t>….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8057613A-6C88-28C0-D862-F68AD818D942}"/>
              </a:ext>
            </a:extLst>
          </p:cNvPr>
          <p:cNvCxnSpPr>
            <a:cxnSpLocks/>
            <a:endCxn id="39" idx="0"/>
          </p:cNvCxnSpPr>
          <p:nvPr/>
        </p:nvCxnSpPr>
        <p:spPr>
          <a:xfrm>
            <a:off x="5051559" y="2110579"/>
            <a:ext cx="2624" cy="1087257"/>
          </a:xfrm>
          <a:prstGeom prst="straightConnector1">
            <a:avLst/>
          </a:prstGeom>
          <a:noFill/>
          <a:ln w="19050" cap="flat" cmpd="sng" algn="ctr">
            <a:solidFill>
              <a:srgbClr val="7C877C"/>
            </a:solidFill>
            <a:prstDash val="solid"/>
            <a:miter lim="800000"/>
            <a:headEnd type="triangle" w="med" len="med"/>
            <a:tailEnd type="triangle" w="med" len="med"/>
          </a:ln>
          <a:effectLst/>
        </p:spPr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5DBD15EF-1F16-EBC2-D7EF-7C5987830C56}"/>
              </a:ext>
            </a:extLst>
          </p:cNvPr>
          <p:cNvCxnSpPr>
            <a:cxnSpLocks/>
            <a:endCxn id="40" idx="0"/>
          </p:cNvCxnSpPr>
          <p:nvPr/>
        </p:nvCxnSpPr>
        <p:spPr>
          <a:xfrm>
            <a:off x="7829499" y="2110577"/>
            <a:ext cx="6265" cy="1087257"/>
          </a:xfrm>
          <a:prstGeom prst="straightConnector1">
            <a:avLst/>
          </a:prstGeom>
          <a:noFill/>
          <a:ln w="19050" cap="flat" cmpd="sng" algn="ctr">
            <a:solidFill>
              <a:srgbClr val="7C877C"/>
            </a:solidFill>
            <a:prstDash val="solid"/>
            <a:miter lim="800000"/>
            <a:headEnd type="triangle" w="med" len="med"/>
            <a:tailEnd type="triangle" w="med" len="med"/>
          </a:ln>
          <a:effectLst/>
        </p:spPr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9745A036-C707-1308-1249-0EE9D7BAC7DF}"/>
              </a:ext>
            </a:extLst>
          </p:cNvPr>
          <p:cNvCxnSpPr>
            <a:cxnSpLocks/>
            <a:endCxn id="38" idx="0"/>
          </p:cNvCxnSpPr>
          <p:nvPr/>
        </p:nvCxnSpPr>
        <p:spPr>
          <a:xfrm>
            <a:off x="1890277" y="2110579"/>
            <a:ext cx="0" cy="1087257"/>
          </a:xfrm>
          <a:prstGeom prst="straightConnector1">
            <a:avLst/>
          </a:prstGeom>
          <a:noFill/>
          <a:ln w="19050" cap="flat" cmpd="sng" algn="ctr">
            <a:solidFill>
              <a:srgbClr val="7C877C"/>
            </a:solidFill>
            <a:prstDash val="solid"/>
            <a:miter lim="800000"/>
            <a:headEnd type="triangle" w="med" len="med"/>
            <a:tailEnd type="triangle" w="med" len="med"/>
          </a:ln>
          <a:effectLst/>
        </p:spPr>
      </p:cxnSp>
      <p:cxnSp>
        <p:nvCxnSpPr>
          <p:cNvPr id="48" name="Elbow Connector 47">
            <a:extLst>
              <a:ext uri="{FF2B5EF4-FFF2-40B4-BE49-F238E27FC236}">
                <a16:creationId xmlns:a16="http://schemas.microsoft.com/office/drawing/2014/main" id="{E16BD3FE-1193-6B07-C3F8-259F879E0640}"/>
              </a:ext>
            </a:extLst>
          </p:cNvPr>
          <p:cNvCxnSpPr>
            <a:cxnSpLocks/>
            <a:endCxn id="41" idx="1"/>
          </p:cNvCxnSpPr>
          <p:nvPr/>
        </p:nvCxnSpPr>
        <p:spPr>
          <a:xfrm rot="16200000" flipH="1">
            <a:off x="4624116" y="4383560"/>
            <a:ext cx="391894" cy="188932"/>
          </a:xfrm>
          <a:prstGeom prst="bentConnector2">
            <a:avLst/>
          </a:prstGeom>
          <a:noFill/>
          <a:ln w="19050" cap="flat" cmpd="sng" algn="ctr">
            <a:solidFill>
              <a:srgbClr val="7C877C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49" name="Elbow Connector 48">
            <a:extLst>
              <a:ext uri="{FF2B5EF4-FFF2-40B4-BE49-F238E27FC236}">
                <a16:creationId xmlns:a16="http://schemas.microsoft.com/office/drawing/2014/main" id="{256CD97E-AC77-2AF7-68B2-8838DA55D1C3}"/>
              </a:ext>
            </a:extLst>
          </p:cNvPr>
          <p:cNvCxnSpPr>
            <a:cxnSpLocks/>
            <a:endCxn id="42" idx="1"/>
          </p:cNvCxnSpPr>
          <p:nvPr/>
        </p:nvCxnSpPr>
        <p:spPr>
          <a:xfrm rot="16200000" flipH="1">
            <a:off x="4428168" y="4579505"/>
            <a:ext cx="783790" cy="188932"/>
          </a:xfrm>
          <a:prstGeom prst="bentConnector2">
            <a:avLst/>
          </a:prstGeom>
          <a:noFill/>
          <a:ln w="19050" cap="flat" cmpd="sng" algn="ctr">
            <a:solidFill>
              <a:srgbClr val="7C877C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50" name="Elbow Connector 49">
            <a:extLst>
              <a:ext uri="{FF2B5EF4-FFF2-40B4-BE49-F238E27FC236}">
                <a16:creationId xmlns:a16="http://schemas.microsoft.com/office/drawing/2014/main" id="{A392E9CF-AF01-5471-61D8-A784146C0B9A}"/>
              </a:ext>
            </a:extLst>
          </p:cNvPr>
          <p:cNvCxnSpPr>
            <a:cxnSpLocks/>
            <a:endCxn id="43" idx="1"/>
          </p:cNvCxnSpPr>
          <p:nvPr/>
        </p:nvCxnSpPr>
        <p:spPr>
          <a:xfrm rot="16200000" flipH="1">
            <a:off x="4144867" y="4794585"/>
            <a:ext cx="1356771" cy="182553"/>
          </a:xfrm>
          <a:prstGeom prst="bentConnector2">
            <a:avLst/>
          </a:prstGeom>
          <a:noFill/>
          <a:ln w="19050" cap="flat" cmpd="sng" algn="ctr">
            <a:solidFill>
              <a:srgbClr val="7C877C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11430905-2633-C313-90B3-9299143307BB}"/>
              </a:ext>
            </a:extLst>
          </p:cNvPr>
          <p:cNvCxnSpPr>
            <a:cxnSpLocks/>
          </p:cNvCxnSpPr>
          <p:nvPr/>
        </p:nvCxnSpPr>
        <p:spPr>
          <a:xfrm>
            <a:off x="3141973" y="3723521"/>
            <a:ext cx="1190175" cy="0"/>
          </a:xfrm>
          <a:prstGeom prst="straightConnector1">
            <a:avLst/>
          </a:prstGeom>
          <a:noFill/>
          <a:ln w="19050" cap="flat" cmpd="sng" algn="ctr">
            <a:solidFill>
              <a:srgbClr val="7C877C"/>
            </a:solidFill>
            <a:prstDash val="solid"/>
            <a:miter lim="800000"/>
            <a:headEnd type="none" w="med" len="med"/>
            <a:tailEnd type="triangle" w="med" len="med"/>
          </a:ln>
          <a:effectLst/>
        </p:spPr>
      </p:cxn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D923C9A1-7010-5F6D-A752-DDAC22CC7BAC}"/>
              </a:ext>
            </a:extLst>
          </p:cNvPr>
          <p:cNvSpPr/>
          <p:nvPr/>
        </p:nvSpPr>
        <p:spPr>
          <a:xfrm>
            <a:off x="9304815" y="5094025"/>
            <a:ext cx="646495" cy="465299"/>
          </a:xfrm>
          <a:prstGeom prst="roundRect">
            <a:avLst/>
          </a:prstGeom>
          <a:solidFill>
            <a:srgbClr val="0066FF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E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id="{3A1E4B40-2720-B868-D48F-4C27746031DD}"/>
              </a:ext>
            </a:extLst>
          </p:cNvPr>
          <p:cNvSpPr/>
          <p:nvPr/>
        </p:nvSpPr>
        <p:spPr>
          <a:xfrm>
            <a:off x="9304816" y="5675574"/>
            <a:ext cx="646495" cy="465299"/>
          </a:xfrm>
          <a:prstGeom prst="roundRect">
            <a:avLst/>
          </a:prstGeom>
          <a:solidFill>
            <a:srgbClr val="F1F4FF">
              <a:lumMod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E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593457C4-7623-F9B3-3F73-8A2655F54F9E}"/>
              </a:ext>
            </a:extLst>
          </p:cNvPr>
          <p:cNvSpPr/>
          <p:nvPr/>
        </p:nvSpPr>
        <p:spPr>
          <a:xfrm>
            <a:off x="9951309" y="5080384"/>
            <a:ext cx="15198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ES" sz="1400" b="0" i="0" u="none" strike="noStrike" kern="0" cap="none" spc="0" normalizeH="0" baseline="0" noProof="0" dirty="0">
                <a:ln>
                  <a:noFill/>
                </a:ln>
                <a:solidFill>
                  <a:srgbClr val="586179"/>
                </a:solidFill>
                <a:effectLst/>
                <a:uLnTx/>
                <a:uFillTx/>
              </a:rPr>
              <a:t>Transversal technical WGs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13958133-5E5C-D3F6-661E-71710C1F8FCE}"/>
              </a:ext>
            </a:extLst>
          </p:cNvPr>
          <p:cNvSpPr/>
          <p:nvPr/>
        </p:nvSpPr>
        <p:spPr>
          <a:xfrm>
            <a:off x="9951311" y="5675574"/>
            <a:ext cx="15198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ES" sz="1400" b="0" i="0" u="none" strike="noStrike" kern="0" cap="none" spc="0" normalizeH="0" baseline="0" noProof="0" dirty="0">
                <a:ln>
                  <a:noFill/>
                </a:ln>
                <a:solidFill>
                  <a:srgbClr val="586179"/>
                </a:solidFill>
                <a:effectLst/>
                <a:uLnTx/>
                <a:uFillTx/>
              </a:rPr>
              <a:t>API specific technical WGs</a:t>
            </a:r>
          </a:p>
        </p:txBody>
      </p:sp>
      <p:sp>
        <p:nvSpPr>
          <p:cNvPr id="56" name="Rounded Rectangle 55">
            <a:extLst>
              <a:ext uri="{FF2B5EF4-FFF2-40B4-BE49-F238E27FC236}">
                <a16:creationId xmlns:a16="http://schemas.microsoft.com/office/drawing/2014/main" id="{59658085-C2F2-C2EE-BFE1-C90D6FAF5AF2}"/>
              </a:ext>
            </a:extLst>
          </p:cNvPr>
          <p:cNvSpPr/>
          <p:nvPr/>
        </p:nvSpPr>
        <p:spPr>
          <a:xfrm>
            <a:off x="9304815" y="4522182"/>
            <a:ext cx="646495" cy="465299"/>
          </a:xfrm>
          <a:prstGeom prst="roundRect">
            <a:avLst/>
          </a:prstGeom>
          <a:solidFill>
            <a:srgbClr val="586179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E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B68228D7-7020-56F8-2EDC-CAECCBC2EC48}"/>
              </a:ext>
            </a:extLst>
          </p:cNvPr>
          <p:cNvSpPr/>
          <p:nvPr/>
        </p:nvSpPr>
        <p:spPr>
          <a:xfrm>
            <a:off x="9951308" y="4579031"/>
            <a:ext cx="15198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ES" sz="1400" b="0" i="0" u="none" strike="noStrike" kern="0" cap="none" spc="0" normalizeH="0" baseline="0" noProof="0" dirty="0">
                <a:ln>
                  <a:noFill/>
                </a:ln>
                <a:solidFill>
                  <a:srgbClr val="586179"/>
                </a:solidFill>
                <a:effectLst/>
                <a:uLnTx/>
                <a:uFillTx/>
              </a:rPr>
              <a:t>Governing body</a:t>
            </a:r>
          </a:p>
        </p:txBody>
      </p:sp>
      <p:sp>
        <p:nvSpPr>
          <p:cNvPr id="58" name="Rounded Rectangle 57">
            <a:extLst>
              <a:ext uri="{FF2B5EF4-FFF2-40B4-BE49-F238E27FC236}">
                <a16:creationId xmlns:a16="http://schemas.microsoft.com/office/drawing/2014/main" id="{61A31031-363A-989B-9E7A-8390B7FD23F2}"/>
              </a:ext>
            </a:extLst>
          </p:cNvPr>
          <p:cNvSpPr/>
          <p:nvPr/>
        </p:nvSpPr>
        <p:spPr>
          <a:xfrm>
            <a:off x="9196178" y="4390602"/>
            <a:ext cx="2274955" cy="1841230"/>
          </a:xfrm>
          <a:prstGeom prst="roundRect">
            <a:avLst>
              <a:gd name="adj" fmla="val 10991"/>
            </a:avLst>
          </a:prstGeom>
          <a:noFill/>
          <a:ln w="19050" cap="flat" cmpd="sng" algn="ctr">
            <a:solidFill>
              <a:srgbClr val="807477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ES" sz="1800" b="0" i="0" u="none" strike="noStrike" kern="0" cap="none" spc="0" normalizeH="0" baseline="0" noProof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9" name="Content Placeholder 5">
            <a:extLst>
              <a:ext uri="{FF2B5EF4-FFF2-40B4-BE49-F238E27FC236}">
                <a16:creationId xmlns:a16="http://schemas.microsoft.com/office/drawing/2014/main" id="{E8750196-B3AC-5AA8-1064-196651AEBB97}"/>
              </a:ext>
            </a:extLst>
          </p:cNvPr>
          <p:cNvSpPr txBox="1">
            <a:spLocks/>
          </p:cNvSpPr>
          <p:nvPr/>
        </p:nvSpPr>
        <p:spPr>
          <a:xfrm>
            <a:off x="9020608" y="1508087"/>
            <a:ext cx="2630920" cy="3185146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ES" sz="1600" dirty="0">
                <a:solidFill>
                  <a:srgbClr val="586179"/>
                </a:solidFill>
                <a:latin typeface="Arial" panose="020B0604020202020204"/>
              </a:rPr>
              <a:t>Responsible for all aspects of oversight</a:t>
            </a:r>
            <a:endParaRPr lang="en-ES" sz="1800" dirty="0">
              <a:solidFill>
                <a:srgbClr val="586179"/>
              </a:solidFill>
              <a:latin typeface="Arial" panose="020B0604020202020204"/>
            </a:endParaRPr>
          </a:p>
          <a:p>
            <a:pPr fontAlgn="auto">
              <a:spcAft>
                <a:spcPts val="0"/>
              </a:spcAft>
            </a:pPr>
            <a:endParaRPr lang="en-ES" sz="1400" dirty="0">
              <a:solidFill>
                <a:srgbClr val="586179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0" name="Content Placeholder 5">
            <a:extLst>
              <a:ext uri="{FF2B5EF4-FFF2-40B4-BE49-F238E27FC236}">
                <a16:creationId xmlns:a16="http://schemas.microsoft.com/office/drawing/2014/main" id="{31B648D4-8993-9847-7155-0CB44202D4F1}"/>
              </a:ext>
            </a:extLst>
          </p:cNvPr>
          <p:cNvSpPr txBox="1">
            <a:spLocks/>
          </p:cNvSpPr>
          <p:nvPr/>
        </p:nvSpPr>
        <p:spPr>
          <a:xfrm>
            <a:off x="954313" y="2350785"/>
            <a:ext cx="7990240" cy="260092"/>
          </a:xfrm>
          <a:prstGeom prst="rect">
            <a:avLst/>
          </a:prstGeom>
          <a:solidFill>
            <a:srgbClr val="FFFFFF"/>
          </a:solidFill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2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30613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ES" sz="1600" b="0" i="1" u="none" strike="noStrike" kern="1200" cap="none" spc="0" normalizeH="0" baseline="0" noProof="0" dirty="0">
                <a:ln>
                  <a:noFill/>
                </a:ln>
                <a:solidFill>
                  <a:srgbClr val="58617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Ways of working definition, creating/removing new/existing WGs, re-prioritization, etc.</a:t>
            </a:r>
            <a:endParaRPr kumimoji="0" lang="en-ES" sz="1800" b="0" i="1" u="none" strike="noStrike" kern="1200" cap="none" spc="0" normalizeH="0" baseline="0" noProof="0" dirty="0">
              <a:ln>
                <a:noFill/>
              </a:ln>
              <a:solidFill>
                <a:srgbClr val="586179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2306321D-B1EE-503A-AD0E-0D11050A30F6}"/>
              </a:ext>
            </a:extLst>
          </p:cNvPr>
          <p:cNvSpPr/>
          <p:nvPr/>
        </p:nvSpPr>
        <p:spPr>
          <a:xfrm>
            <a:off x="1208569" y="2689921"/>
            <a:ext cx="7199908" cy="132269"/>
          </a:xfrm>
          <a:prstGeom prst="ellipse">
            <a:avLst/>
          </a:prstGeom>
          <a:noFill/>
          <a:ln w="12700" cap="flat" cmpd="sng" algn="ctr">
            <a:solidFill>
              <a:srgbClr val="586179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E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62" name="Content Placeholder 5">
            <a:extLst>
              <a:ext uri="{FF2B5EF4-FFF2-40B4-BE49-F238E27FC236}">
                <a16:creationId xmlns:a16="http://schemas.microsoft.com/office/drawing/2014/main" id="{0FAD4865-3DEF-5734-4CA4-C8B2BE3A42F4}"/>
              </a:ext>
            </a:extLst>
          </p:cNvPr>
          <p:cNvSpPr txBox="1">
            <a:spLocks/>
          </p:cNvSpPr>
          <p:nvPr/>
        </p:nvSpPr>
        <p:spPr>
          <a:xfrm>
            <a:off x="3320981" y="4518873"/>
            <a:ext cx="1372967" cy="46436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2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30613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ES" sz="1400" b="0" i="1" u="none" strike="noStrike" kern="1200" cap="none" spc="0" normalizeH="0" baseline="0" noProof="0" dirty="0">
                <a:ln>
                  <a:noFill/>
                </a:ln>
                <a:solidFill>
                  <a:srgbClr val="58617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API Projects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30613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ES" sz="1400" b="0" i="1" u="none" strike="noStrike" kern="1200" cap="none" spc="0" normalizeH="0" baseline="0" noProof="0" dirty="0">
                <a:ln>
                  <a:noFill/>
                </a:ln>
                <a:solidFill>
                  <a:srgbClr val="58617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(one for each API family)</a:t>
            </a:r>
            <a:endParaRPr kumimoji="0" lang="en-ES" sz="1600" b="0" i="1" u="none" strike="noStrike" kern="1200" cap="none" spc="0" normalizeH="0" baseline="0" noProof="0" dirty="0">
              <a:ln>
                <a:noFill/>
              </a:ln>
              <a:solidFill>
                <a:srgbClr val="586179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3" name="Content Placeholder 5">
            <a:extLst>
              <a:ext uri="{FF2B5EF4-FFF2-40B4-BE49-F238E27FC236}">
                <a16:creationId xmlns:a16="http://schemas.microsoft.com/office/drawing/2014/main" id="{6E995DFD-37E5-A04D-D605-11D5C670F5A3}"/>
              </a:ext>
            </a:extLst>
          </p:cNvPr>
          <p:cNvSpPr txBox="1">
            <a:spLocks/>
          </p:cNvSpPr>
          <p:nvPr/>
        </p:nvSpPr>
        <p:spPr>
          <a:xfrm>
            <a:off x="5547407" y="3122560"/>
            <a:ext cx="1513941" cy="55938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2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30613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ES" sz="1400" b="0" i="1" u="none" strike="noStrike" kern="1200" cap="none" spc="0" normalizeH="0" baseline="0" noProof="0" dirty="0">
                <a:ln>
                  <a:noFill/>
                </a:ln>
                <a:solidFill>
                  <a:srgbClr val="58617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Priorities &amp; roadmap</a:t>
            </a:r>
            <a:endParaRPr kumimoji="0" lang="en-ES" sz="1600" b="0" i="1" u="none" strike="noStrike" kern="1200" cap="none" spc="0" normalizeH="0" baseline="0" noProof="0" dirty="0">
              <a:ln>
                <a:noFill/>
              </a:ln>
              <a:solidFill>
                <a:srgbClr val="586179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909D6424-9E68-84BB-8436-40F86B0D110D}"/>
              </a:ext>
            </a:extLst>
          </p:cNvPr>
          <p:cNvCxnSpPr>
            <a:cxnSpLocks/>
          </p:cNvCxnSpPr>
          <p:nvPr/>
        </p:nvCxnSpPr>
        <p:spPr>
          <a:xfrm flipH="1" flipV="1">
            <a:off x="5772905" y="3653114"/>
            <a:ext cx="991860" cy="5559"/>
          </a:xfrm>
          <a:prstGeom prst="straightConnector1">
            <a:avLst/>
          </a:prstGeom>
          <a:noFill/>
          <a:ln w="19050" cap="flat" cmpd="sng" algn="ctr">
            <a:solidFill>
              <a:srgbClr val="7C877C"/>
            </a:solidFill>
            <a:prstDash val="solid"/>
            <a:miter lim="800000"/>
            <a:headEnd type="none" w="med" len="med"/>
            <a:tailEnd type="triangle" w="med" len="med"/>
          </a:ln>
          <a:effectLst/>
        </p:spPr>
      </p:cxnSp>
      <p:sp>
        <p:nvSpPr>
          <p:cNvPr id="65" name="Content Placeholder 5">
            <a:extLst>
              <a:ext uri="{FF2B5EF4-FFF2-40B4-BE49-F238E27FC236}">
                <a16:creationId xmlns:a16="http://schemas.microsoft.com/office/drawing/2014/main" id="{92322DE8-4915-C7DE-E517-A5F322320747}"/>
              </a:ext>
            </a:extLst>
          </p:cNvPr>
          <p:cNvSpPr txBox="1">
            <a:spLocks/>
          </p:cNvSpPr>
          <p:nvPr/>
        </p:nvSpPr>
        <p:spPr>
          <a:xfrm>
            <a:off x="912205" y="4356258"/>
            <a:ext cx="2083903" cy="55938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2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30613"/>
              </a:buClr>
              <a:buSzPct val="90000"/>
              <a:buFont typeface="Wingdings" charset="2"/>
              <a:buChar char="§"/>
              <a:tabLst/>
              <a:defRPr/>
            </a:pPr>
            <a:r>
              <a:rPr kumimoji="0" lang="en-ES" sz="1400" b="0" i="1" u="none" strike="noStrike" kern="1200" cap="none" spc="0" normalizeH="0" baseline="0" noProof="0" dirty="0">
                <a:ln>
                  <a:noFill/>
                </a:ln>
                <a:solidFill>
                  <a:srgbClr val="58617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CAMARA API design guidelines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30613"/>
              </a:buClr>
              <a:buSzPct val="90000"/>
              <a:buFont typeface="Wingdings" charset="2"/>
              <a:buChar char="§"/>
              <a:tabLst/>
              <a:defRPr/>
            </a:pPr>
            <a:r>
              <a:rPr kumimoji="0" lang="en-ES" sz="1400" b="0" i="1" u="none" strike="noStrike" kern="1200" cap="none" spc="0" normalizeH="0" baseline="0" noProof="0" dirty="0">
                <a:ln>
                  <a:noFill/>
                </a:ln>
                <a:solidFill>
                  <a:srgbClr val="58617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AuthN/Z solution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30613"/>
              </a:buClr>
              <a:buSzPct val="90000"/>
              <a:buFont typeface="Wingdings" charset="2"/>
              <a:buChar char="§"/>
              <a:tabLst/>
              <a:defRPr/>
            </a:pPr>
            <a:r>
              <a:rPr kumimoji="0" lang="en-ES" sz="1400" b="0" i="1" u="none" strike="noStrike" kern="1200" cap="none" spc="0" normalizeH="0" baseline="0" noProof="0" dirty="0">
                <a:ln>
                  <a:noFill/>
                </a:ln>
                <a:solidFill>
                  <a:srgbClr val="58617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User consent mgmt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30613"/>
              </a:buClr>
              <a:buSzPct val="90000"/>
              <a:buFont typeface="Wingdings" charset="2"/>
              <a:buChar char="§"/>
              <a:tabLst/>
              <a:defRPr/>
            </a:pPr>
            <a:r>
              <a:rPr kumimoji="0" lang="en-ES" sz="1400" b="0" i="1" u="none" strike="noStrike" kern="1200" cap="none" spc="0" normalizeH="0" baseline="0" noProof="0" dirty="0">
                <a:ln>
                  <a:noFill/>
                </a:ln>
                <a:solidFill>
                  <a:srgbClr val="58617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Documentation templates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30613"/>
              </a:buClr>
              <a:buSzPct val="90000"/>
              <a:buFont typeface="Wingdings" charset="2"/>
              <a:buChar char="§"/>
              <a:tabLst/>
              <a:defRPr/>
            </a:pPr>
            <a:r>
              <a:rPr kumimoji="0" lang="en-ES" sz="1400" b="0" i="1" u="none" strike="noStrike" kern="1200" cap="none" spc="0" normalizeH="0" baseline="0" noProof="0" dirty="0">
                <a:ln>
                  <a:noFill/>
                </a:ln>
                <a:solidFill>
                  <a:srgbClr val="58617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….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30613"/>
              </a:buClr>
              <a:buSzPct val="90000"/>
              <a:buFont typeface="Wingdings" charset="2"/>
              <a:buChar char="§"/>
              <a:tabLst/>
              <a:defRPr/>
            </a:pPr>
            <a:endParaRPr kumimoji="0" lang="en-ES" sz="1400" b="0" i="1" u="none" strike="noStrike" kern="1200" cap="none" spc="0" normalizeH="0" baseline="0" noProof="0" dirty="0">
              <a:ln>
                <a:noFill/>
              </a:ln>
              <a:solidFill>
                <a:srgbClr val="58617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6" name="Content Placeholder 5">
            <a:extLst>
              <a:ext uri="{FF2B5EF4-FFF2-40B4-BE49-F238E27FC236}">
                <a16:creationId xmlns:a16="http://schemas.microsoft.com/office/drawing/2014/main" id="{7F9DE134-8495-E44D-6A26-AA35127CCF17}"/>
              </a:ext>
            </a:extLst>
          </p:cNvPr>
          <p:cNvSpPr txBox="1">
            <a:spLocks/>
          </p:cNvSpPr>
          <p:nvPr/>
        </p:nvSpPr>
        <p:spPr>
          <a:xfrm>
            <a:off x="5520462" y="3750080"/>
            <a:ext cx="1513941" cy="55938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2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30613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ES" sz="1400" b="0" i="1" u="none" strike="noStrike" kern="1200" cap="none" spc="0" normalizeH="0" baseline="0" noProof="0" dirty="0">
                <a:ln>
                  <a:noFill/>
                </a:ln>
                <a:solidFill>
                  <a:srgbClr val="58617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Feedback</a:t>
            </a:r>
            <a:endParaRPr kumimoji="0" lang="en-ES" sz="1600" b="0" i="1" u="none" strike="noStrike" kern="1200" cap="none" spc="0" normalizeH="0" baseline="0" noProof="0" dirty="0">
              <a:ln>
                <a:noFill/>
              </a:ln>
              <a:solidFill>
                <a:srgbClr val="586179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7" name="Content Placeholder 5">
            <a:extLst>
              <a:ext uri="{FF2B5EF4-FFF2-40B4-BE49-F238E27FC236}">
                <a16:creationId xmlns:a16="http://schemas.microsoft.com/office/drawing/2014/main" id="{976509B9-078E-7789-F621-22E439397BA9}"/>
              </a:ext>
            </a:extLst>
          </p:cNvPr>
          <p:cNvSpPr txBox="1">
            <a:spLocks/>
          </p:cNvSpPr>
          <p:nvPr/>
        </p:nvSpPr>
        <p:spPr>
          <a:xfrm>
            <a:off x="2980091" y="3399195"/>
            <a:ext cx="1513941" cy="55938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2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30613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ES" sz="1400" b="0" i="1" u="none" strike="noStrike" kern="1200" cap="none" spc="0" normalizeH="0" baseline="0" noProof="0" dirty="0">
                <a:ln>
                  <a:noFill/>
                </a:ln>
                <a:solidFill>
                  <a:srgbClr val="58617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Guidance</a:t>
            </a:r>
            <a:endParaRPr kumimoji="0" lang="en-ES" sz="1600" b="0" i="1" u="none" strike="noStrike" kern="1200" cap="none" spc="0" normalizeH="0" baseline="0" noProof="0" dirty="0">
              <a:ln>
                <a:noFill/>
              </a:ln>
              <a:solidFill>
                <a:srgbClr val="58617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2729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19FF29-F343-45CB-88FD-0A3669F73B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319440" cy="1143000"/>
          </a:xfrm>
        </p:spPr>
        <p:txBody>
          <a:bodyPr/>
          <a:lstStyle/>
          <a:p>
            <a:r>
              <a:rPr lang="fr-FR" dirty="0"/>
              <a:t>CAMARA API </a:t>
            </a:r>
            <a:r>
              <a:rPr lang="fr-FR" dirty="0" err="1"/>
              <a:t>families</a:t>
            </a:r>
            <a:r>
              <a:rPr lang="fr-FR" dirty="0"/>
              <a:t> – </a:t>
            </a:r>
            <a:r>
              <a:rPr lang="fr-FR" dirty="0" err="1"/>
              <a:t>Status</a:t>
            </a:r>
            <a:r>
              <a:rPr lang="fr-FR" dirty="0"/>
              <a:t> Quo</a:t>
            </a:r>
          </a:p>
        </p:txBody>
      </p:sp>
      <p:sp>
        <p:nvSpPr>
          <p:cNvPr id="3" name="Marcador de número de diapositiva 1">
            <a:extLst>
              <a:ext uri="{FF2B5EF4-FFF2-40B4-BE49-F238E27FC236}">
                <a16:creationId xmlns:a16="http://schemas.microsoft.com/office/drawing/2014/main" id="{42AED323-3B26-C6E8-84B9-57F98BC62C42}"/>
              </a:ext>
            </a:extLst>
          </p:cNvPr>
          <p:cNvSpPr txBox="1">
            <a:spLocks/>
          </p:cNvSpPr>
          <p:nvPr/>
        </p:nvSpPr>
        <p:spPr>
          <a:xfrm>
            <a:off x="9077341" y="635720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08013" indent="-150813" algn="l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217613" indent="-303213" algn="l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827213" indent="-455613" algn="l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436813" indent="-608013" algn="l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E7EBEDA2-51E6-554C-A63C-E820F6D0080D}" type="slidenum">
              <a:rPr lang="es-ES" sz="1000" smtClean="0">
                <a:solidFill>
                  <a:srgbClr val="586179">
                    <a:lumMod val="60000"/>
                    <a:lumOff val="40000"/>
                  </a:srgbClr>
                </a:solidFill>
              </a:rPr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13</a:t>
            </a:fld>
            <a:endParaRPr lang="es-ES" sz="1000" dirty="0">
              <a:solidFill>
                <a:srgbClr val="58617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4" name="Marcador de número de diapositiva 1">
            <a:extLst>
              <a:ext uri="{FF2B5EF4-FFF2-40B4-BE49-F238E27FC236}">
                <a16:creationId xmlns:a16="http://schemas.microsoft.com/office/drawing/2014/main" id="{1AF59991-4EC4-CCC8-33B8-CF13A5DE030E}"/>
              </a:ext>
            </a:extLst>
          </p:cNvPr>
          <p:cNvSpPr txBox="1">
            <a:spLocks/>
          </p:cNvSpPr>
          <p:nvPr/>
        </p:nvSpPr>
        <p:spPr>
          <a:xfrm>
            <a:off x="9077341" y="635720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ES"/>
            </a:defPPr>
            <a:lvl1pPr marL="0" algn="r" defTabSz="914400" rtl="0" eaLnBrk="1" latinLnBrk="0" hangingPunct="1">
              <a:defRPr sz="1000" kern="120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7EBEDA2-51E6-554C-A63C-E820F6D0080D}" type="slidenum">
              <a:rPr lang="es-E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13</a:t>
            </a:fld>
            <a:endParaRPr lang="es-E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C9C4F72B-269D-747F-B672-0D24B245BD3B}"/>
              </a:ext>
            </a:extLst>
          </p:cNvPr>
          <p:cNvSpPr txBox="1">
            <a:spLocks/>
          </p:cNvSpPr>
          <p:nvPr/>
        </p:nvSpPr>
        <p:spPr>
          <a:xfrm>
            <a:off x="1348768" y="2998595"/>
            <a:ext cx="6548974" cy="3057396"/>
          </a:xfrm>
          <a:prstGeom prst="rect">
            <a:avLst/>
          </a:prstGeom>
        </p:spPr>
        <p:txBody>
          <a:bodyPr vert="horz" lIns="91313" tIns="45657" rIns="91313" bIns="45657" numCol="1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700" kern="1200" baseline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7524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defRPr/>
            </a:pPr>
            <a:r>
              <a:rPr lang="en-GB" sz="1600" b="1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Quality on Demand (QoD) – mobile network</a:t>
            </a:r>
            <a:endParaRPr lang="en-GB" sz="1600" dirty="0">
              <a:solidFill>
                <a:schemeClr val="tx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1217524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defRPr/>
            </a:pPr>
            <a:r>
              <a:rPr lang="en-GB" sz="1600" b="1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Edge Cloud – mobile network</a:t>
            </a:r>
            <a:endParaRPr lang="en-GB" sz="1600" dirty="0">
              <a:solidFill>
                <a:schemeClr val="tx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defTabSz="1217524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Simple Edge Discovery API </a:t>
            </a:r>
          </a:p>
          <a:p>
            <a:pPr marL="285750" indent="-285750" defTabSz="1217524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Application 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Mgmt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API</a:t>
            </a:r>
          </a:p>
          <a:p>
            <a:pPr marL="285750" indent="-285750" defTabSz="1217524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Traffic Influence API</a:t>
            </a:r>
          </a:p>
          <a:p>
            <a:pPr defTabSz="1217524">
              <a:lnSpc>
                <a:spcPct val="100000"/>
              </a:lnSpc>
              <a:spcBef>
                <a:spcPts val="800"/>
              </a:spcBef>
              <a:spcAft>
                <a:spcPts val="200"/>
              </a:spcAft>
              <a:defRPr/>
            </a:pPr>
            <a:r>
              <a:rPr lang="en-GB" sz="1600" b="1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Device Location API – mobile network</a:t>
            </a:r>
          </a:p>
          <a:p>
            <a:pPr defTabSz="1217524">
              <a:lnSpc>
                <a:spcPct val="100000"/>
              </a:lnSpc>
              <a:spcBef>
                <a:spcPts val="800"/>
              </a:spcBef>
              <a:spcAft>
                <a:spcPts val="200"/>
              </a:spcAft>
              <a:defRPr/>
            </a:pPr>
            <a:r>
              <a:rPr lang="en-GB" sz="1600" b="1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Device Status API – mobile network</a:t>
            </a:r>
          </a:p>
          <a:p>
            <a:pPr defTabSz="1217524">
              <a:lnSpc>
                <a:spcPct val="100000"/>
              </a:lnSpc>
              <a:spcBef>
                <a:spcPts val="800"/>
              </a:spcBef>
              <a:spcAft>
                <a:spcPts val="200"/>
              </a:spcAft>
              <a:defRPr/>
            </a:pPr>
            <a:r>
              <a:rPr lang="en-GB" sz="1600" b="1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 Swap – mobile network</a:t>
            </a:r>
          </a:p>
          <a:p>
            <a:pPr defTabSz="1217524">
              <a:lnSpc>
                <a:spcPct val="100000"/>
              </a:lnSpc>
              <a:spcBef>
                <a:spcPts val="800"/>
              </a:spcBef>
              <a:spcAft>
                <a:spcPts val="200"/>
              </a:spcAft>
              <a:defRPr/>
            </a:pPr>
            <a:r>
              <a:rPr lang="en-GB" sz="1600" b="1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Number verification (IP Auth) – mobile network</a:t>
            </a:r>
          </a:p>
          <a:p>
            <a:pPr defTabSz="1217524">
              <a:lnSpc>
                <a:spcPct val="100000"/>
              </a:lnSpc>
              <a:spcBef>
                <a:spcPts val="800"/>
              </a:spcBef>
              <a:spcAft>
                <a:spcPts val="200"/>
              </a:spcAft>
              <a:defRPr/>
            </a:pPr>
            <a:r>
              <a:rPr lang="en-GB" sz="1600" b="1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OTP validation – mobile network</a:t>
            </a:r>
          </a:p>
          <a:p>
            <a:pPr defTabSz="1217524">
              <a:lnSpc>
                <a:spcPct val="100000"/>
              </a:lnSpc>
              <a:spcBef>
                <a:spcPts val="800"/>
              </a:spcBef>
              <a:spcAft>
                <a:spcPts val="200"/>
              </a:spcAft>
              <a:defRPr/>
            </a:pPr>
            <a:r>
              <a:rPr lang="en-GB" sz="1600" b="1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Carrier Billing Check Out</a:t>
            </a:r>
          </a:p>
          <a:p>
            <a:pPr defTabSz="1217524">
              <a:lnSpc>
                <a:spcPct val="100000"/>
              </a:lnSpc>
              <a:spcBef>
                <a:spcPts val="800"/>
              </a:spcBef>
              <a:spcAft>
                <a:spcPts val="200"/>
              </a:spcAft>
              <a:defRPr/>
            </a:pPr>
            <a:r>
              <a:rPr lang="en-GB" sz="1600" b="1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Quality on Demand (QoD) API – WiFi/home</a:t>
            </a:r>
          </a:p>
          <a:p>
            <a:pPr defTabSz="1217524">
              <a:lnSpc>
                <a:spcPct val="100000"/>
              </a:lnSpc>
              <a:spcBef>
                <a:spcPts val="800"/>
              </a:spcBef>
              <a:spcAft>
                <a:spcPts val="200"/>
              </a:spcAft>
              <a:defRPr/>
            </a:pPr>
            <a:r>
              <a:rPr lang="en-GB" sz="1600" b="1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Device identifier API – mobile network</a:t>
            </a:r>
          </a:p>
          <a:p>
            <a:pPr defTabSz="1217524">
              <a:lnSpc>
                <a:spcPct val="100000"/>
              </a:lnSpc>
              <a:spcBef>
                <a:spcPts val="800"/>
              </a:spcBef>
              <a:spcAft>
                <a:spcPts val="200"/>
              </a:spcAft>
              <a:defRPr/>
            </a:pPr>
            <a:r>
              <a:rPr lang="en-GB" sz="1600" b="1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Anonymised subscriber identifier API – mobile network</a:t>
            </a:r>
          </a:p>
          <a:p>
            <a:pPr defTabSz="1217524">
              <a:lnSpc>
                <a:spcPct val="100000"/>
              </a:lnSpc>
              <a:spcBef>
                <a:spcPts val="1600"/>
              </a:spcBef>
              <a:spcAft>
                <a:spcPts val="200"/>
              </a:spcAft>
              <a:defRPr/>
            </a:pPr>
            <a:endParaRPr lang="en-GB" sz="1600" b="1" dirty="0">
              <a:solidFill>
                <a:schemeClr val="tx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1217524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defRPr/>
            </a:pPr>
            <a:endParaRPr lang="en-GB" sz="1600" b="1" dirty="0">
              <a:solidFill>
                <a:schemeClr val="tx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1217524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defRPr/>
            </a:pPr>
            <a:endParaRPr lang="en-GB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861E3B9-E845-2763-5133-BFD6392E4DD5}"/>
              </a:ext>
            </a:extLst>
          </p:cNvPr>
          <p:cNvSpPr/>
          <p:nvPr/>
        </p:nvSpPr>
        <p:spPr>
          <a:xfrm>
            <a:off x="374152" y="1154730"/>
            <a:ext cx="823543" cy="378307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ES" sz="1400" dirty="0">
                <a:latin typeface="Arial" panose="020B0604020202020204" pitchFamily="34" charset="0"/>
                <a:cs typeface="Arial" panose="020B0604020202020204" pitchFamily="34" charset="0"/>
              </a:rPr>
              <a:t>Leading</a:t>
            </a:r>
          </a:p>
          <a:p>
            <a:pPr algn="ctr"/>
            <a:r>
              <a:rPr lang="en-ES" sz="1400" dirty="0">
                <a:latin typeface="Arial" panose="020B0604020202020204" pitchFamily="34" charset="0"/>
                <a:cs typeface="Arial" panose="020B0604020202020204" pitchFamily="34" charset="0"/>
              </a:rPr>
              <a:t>partner</a:t>
            </a:r>
          </a:p>
        </p:txBody>
      </p:sp>
      <p:sp>
        <p:nvSpPr>
          <p:cNvPr id="7" name="Marcador de texto 4">
            <a:extLst>
              <a:ext uri="{FF2B5EF4-FFF2-40B4-BE49-F238E27FC236}">
                <a16:creationId xmlns:a16="http://schemas.microsoft.com/office/drawing/2014/main" id="{7C63787C-757B-A8F9-9F22-84BD60F23FC5}"/>
              </a:ext>
            </a:extLst>
          </p:cNvPr>
          <p:cNvSpPr txBox="1">
            <a:spLocks/>
          </p:cNvSpPr>
          <p:nvPr/>
        </p:nvSpPr>
        <p:spPr>
          <a:xfrm>
            <a:off x="6768653" y="1783524"/>
            <a:ext cx="5089396" cy="1208037"/>
          </a:xfrm>
          <a:prstGeom prst="rect">
            <a:avLst/>
          </a:prstGeom>
        </p:spPr>
        <p:txBody>
          <a:bodyPr vert="horz" lIns="91313" tIns="45657" rIns="91313" bIns="45657" numCol="1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700" kern="1200" baseline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7524">
              <a:lnSpc>
                <a:spcPct val="100000"/>
              </a:lnSpc>
              <a:spcBef>
                <a:spcPts val="599"/>
              </a:spcBef>
              <a:spcAft>
                <a:spcPts val="200"/>
              </a:spcAft>
              <a:defRPr/>
            </a:pPr>
            <a:r>
              <a:rPr lang="en-GB" sz="1600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provides the invoker with the ability to act on a mobile session between two endpoints (UE and AS), setting the performance of all traffic flows with one of these QoS profiles: </a:t>
            </a:r>
            <a:endParaRPr lang="en-GB" sz="14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defTabSz="121752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QoS_L</a:t>
            </a:r>
            <a:r>
              <a:rPr lang="en-GB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-&gt; throughput prioritized up to certain ”X” Mbps.</a:t>
            </a:r>
          </a:p>
          <a:p>
            <a:pPr marL="342900" indent="-342900" defTabSz="121752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QoS_M</a:t>
            </a:r>
            <a:r>
              <a:rPr lang="en-GB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-&gt; throughput prioritized up to certain “Y” Mbps.</a:t>
            </a:r>
          </a:p>
          <a:p>
            <a:pPr marL="342900" indent="-342900" defTabSz="121752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QoS_L</a:t>
            </a:r>
            <a:r>
              <a:rPr lang="en-GB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-&gt; throughput prioritized up to certain “Z” Mbps.</a:t>
            </a:r>
          </a:p>
          <a:p>
            <a:pPr marL="342900" indent="-342900" defTabSz="121752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QoS_E</a:t>
            </a:r>
            <a:r>
              <a:rPr lang="en-GB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-&gt; latency stays stable under congestion.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344161E-6910-2B26-6FAE-6B6FF8EA6CEE}"/>
              </a:ext>
            </a:extLst>
          </p:cNvPr>
          <p:cNvSpPr txBox="1"/>
          <p:nvPr/>
        </p:nvSpPr>
        <p:spPr>
          <a:xfrm>
            <a:off x="1267913" y="1536116"/>
            <a:ext cx="4617950" cy="369332"/>
          </a:xfrm>
          <a:prstGeom prst="rect">
            <a:avLst/>
          </a:prstGeom>
          <a:noFill/>
          <a:ln w="1905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endParaRPr lang="en-E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3DCA3E4-84CB-DB19-7971-7A68813E6731}"/>
              </a:ext>
            </a:extLst>
          </p:cNvPr>
          <p:cNvSpPr/>
          <p:nvPr/>
        </p:nvSpPr>
        <p:spPr>
          <a:xfrm>
            <a:off x="7086599" y="3364819"/>
            <a:ext cx="4453503" cy="2992385"/>
          </a:xfrm>
          <a:prstGeom prst="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en-E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9E661B36-1BC2-55BF-851F-1EC8880CA8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7117" y="3364819"/>
            <a:ext cx="3216115" cy="167653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5336B4C-F907-ABCF-7A95-4B968DBB7F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3046" y="5813468"/>
            <a:ext cx="3986034" cy="485046"/>
          </a:xfrm>
          <a:prstGeom prst="rect">
            <a:avLst/>
          </a:prstGeom>
        </p:spPr>
      </p:pic>
      <p:pic>
        <p:nvPicPr>
          <p:cNvPr id="12" name="Picture 11" descr="Shape&#10;&#10;Description automatically generated with low confidence">
            <a:extLst>
              <a:ext uri="{FF2B5EF4-FFF2-40B4-BE49-F238E27FC236}">
                <a16:creationId xmlns:a16="http://schemas.microsoft.com/office/drawing/2014/main" id="{2993B324-D260-610D-0B5C-19359E4CFA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3046" y="5048388"/>
            <a:ext cx="3986034" cy="701315"/>
          </a:xfrm>
          <a:prstGeom prst="rect">
            <a:avLst/>
          </a:prstGeom>
        </p:spPr>
      </p:pic>
      <p:pic>
        <p:nvPicPr>
          <p:cNvPr id="14" name="Picture 22" descr="Telefónica: compañía líder en telecomunicaciones">
            <a:extLst>
              <a:ext uri="{FF2B5EF4-FFF2-40B4-BE49-F238E27FC236}">
                <a16:creationId xmlns:a16="http://schemas.microsoft.com/office/drawing/2014/main" id="{3B65AE5A-8397-B743-B74F-7868BC8AA7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9687" b="60597" l="24560" r="36320">
                        <a14:foregroundMark x1="25440" y1="43101" x2="25440" y2="43101"/>
                        <a14:foregroundMark x1="30160" y1="43385" x2="30160" y2="43385"/>
                        <a14:foregroundMark x1="34960" y1="42817" x2="34960" y2="42817"/>
                        <a14:foregroundMark x1="30880" y1="58890" x2="30880" y2="58890"/>
                        <a14:foregroundMark x1="36320" y1="41963" x2="36320" y2="419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233" t="37079" r="63013" b="36645"/>
          <a:stretch/>
        </p:blipFill>
        <p:spPr bwMode="auto">
          <a:xfrm>
            <a:off x="955563" y="2515925"/>
            <a:ext cx="232013" cy="249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6" descr="Vodafone España - Wikipedia, la enciclopedia libre">
            <a:extLst>
              <a:ext uri="{FF2B5EF4-FFF2-40B4-BE49-F238E27FC236}">
                <a16:creationId xmlns:a16="http://schemas.microsoft.com/office/drawing/2014/main" id="{AF72839C-6476-BD12-A668-5DDCC5083F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563" y="2204974"/>
            <a:ext cx="248114" cy="249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A picture containing text, clock&#10;&#10;Description automatically generated">
            <a:extLst>
              <a:ext uri="{FF2B5EF4-FFF2-40B4-BE49-F238E27FC236}">
                <a16:creationId xmlns:a16="http://schemas.microsoft.com/office/drawing/2014/main" id="{DCEB0B41-6DF2-6F0E-F370-069F83CB739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3096" y="2884415"/>
            <a:ext cx="418769" cy="114180"/>
          </a:xfrm>
          <a:prstGeom prst="rect">
            <a:avLst/>
          </a:prstGeom>
        </p:spPr>
      </p:pic>
      <p:pic>
        <p:nvPicPr>
          <p:cNvPr id="17" name="Picture 24" descr="Deutsche Telekom - Viquipèdia, l'enciclopèdia lliure">
            <a:extLst>
              <a:ext uri="{FF2B5EF4-FFF2-40B4-BE49-F238E27FC236}">
                <a16:creationId xmlns:a16="http://schemas.microsoft.com/office/drawing/2014/main" id="{5F7A103D-10C6-4C76-F7F5-51392DB40D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562" y="1616807"/>
            <a:ext cx="232013" cy="27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4" descr="Deutsche Telekom - Viquipèdia, l'enciclopèdia lliure">
            <a:extLst>
              <a:ext uri="{FF2B5EF4-FFF2-40B4-BE49-F238E27FC236}">
                <a16:creationId xmlns:a16="http://schemas.microsoft.com/office/drawing/2014/main" id="{54F1EAFA-494E-BEDF-DCB9-5D51F090E4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336" y="3119865"/>
            <a:ext cx="232013" cy="27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4" descr="Deutsche Telekom - Viquipèdia, l'enciclopèdia lliure">
            <a:extLst>
              <a:ext uri="{FF2B5EF4-FFF2-40B4-BE49-F238E27FC236}">
                <a16:creationId xmlns:a16="http://schemas.microsoft.com/office/drawing/2014/main" id="{8DE5AAC0-50AE-2CE2-E557-02C472A9DE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336" y="3517249"/>
            <a:ext cx="232013" cy="27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4" descr="Deutsche Telekom - Viquipèdia, l'enciclopèdia lliure">
            <a:extLst>
              <a:ext uri="{FF2B5EF4-FFF2-40B4-BE49-F238E27FC236}">
                <a16:creationId xmlns:a16="http://schemas.microsoft.com/office/drawing/2014/main" id="{87BF9752-4CFD-4BA1-4A98-92D77BB28F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336" y="3920295"/>
            <a:ext cx="232013" cy="27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4" descr="Deutsche Telekom - Viquipèdia, l'enciclopèdia lliure">
            <a:extLst>
              <a:ext uri="{FF2B5EF4-FFF2-40B4-BE49-F238E27FC236}">
                <a16:creationId xmlns:a16="http://schemas.microsoft.com/office/drawing/2014/main" id="{1DF31866-D65E-144A-5D83-4468E5788A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561" y="4263356"/>
            <a:ext cx="232013" cy="27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6" descr="Vodafone España - Wikipedia, la enciclopedia libre">
            <a:extLst>
              <a:ext uri="{FF2B5EF4-FFF2-40B4-BE49-F238E27FC236}">
                <a16:creationId xmlns:a16="http://schemas.microsoft.com/office/drawing/2014/main" id="{C12BC609-881F-ED3D-1A55-A14160D766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563" y="5785683"/>
            <a:ext cx="248114" cy="249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6" descr="Vodafone España - Wikipedia, la enciclopedia libre">
            <a:extLst>
              <a:ext uri="{FF2B5EF4-FFF2-40B4-BE49-F238E27FC236}">
                <a16:creationId xmlns:a16="http://schemas.microsoft.com/office/drawing/2014/main" id="{8FA6589B-31B0-85A0-A797-4BA99A9E0F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317" y="6128744"/>
            <a:ext cx="248114" cy="249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2" descr="Telefónica: compañía líder en telecomunicaciones">
            <a:extLst>
              <a:ext uri="{FF2B5EF4-FFF2-40B4-BE49-F238E27FC236}">
                <a16:creationId xmlns:a16="http://schemas.microsoft.com/office/drawing/2014/main" id="{7EB132C1-AF5E-ECB3-41C7-0F5AA8AD284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9687" b="60597" l="24560" r="36320">
                        <a14:foregroundMark x1="25440" y1="43101" x2="25440" y2="43101"/>
                        <a14:foregroundMark x1="30160" y1="43385" x2="30160" y2="43385"/>
                        <a14:foregroundMark x1="34960" y1="42817" x2="34960" y2="42817"/>
                        <a14:foregroundMark x1="30880" y1="58890" x2="30880" y2="58890"/>
                        <a14:foregroundMark x1="36320" y1="41963" x2="36320" y2="419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233" t="37079" r="63013" b="36645"/>
          <a:stretch/>
        </p:blipFill>
        <p:spPr bwMode="auto">
          <a:xfrm>
            <a:off x="980449" y="5041354"/>
            <a:ext cx="232013" cy="249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2" descr="Telefónica: compañía líder en telecomunicaciones">
            <a:extLst>
              <a:ext uri="{FF2B5EF4-FFF2-40B4-BE49-F238E27FC236}">
                <a16:creationId xmlns:a16="http://schemas.microsoft.com/office/drawing/2014/main" id="{D83FFCFC-F0D4-ABF1-FDC6-60CB7D9B7F3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9687" b="60597" l="24560" r="36320">
                        <a14:foregroundMark x1="25440" y1="43101" x2="25440" y2="43101"/>
                        <a14:foregroundMark x1="30160" y1="43385" x2="30160" y2="43385"/>
                        <a14:foregroundMark x1="34960" y1="42817" x2="34960" y2="42817"/>
                        <a14:foregroundMark x1="30880" y1="58890" x2="30880" y2="58890"/>
                        <a14:foregroundMark x1="36320" y1="41963" x2="36320" y2="419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233" t="37079" r="63013" b="36645"/>
          <a:stretch/>
        </p:blipFill>
        <p:spPr bwMode="auto">
          <a:xfrm>
            <a:off x="985775" y="5412270"/>
            <a:ext cx="232013" cy="249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410C38E7-4695-A289-40D7-CDB2C1D86681}"/>
              </a:ext>
            </a:extLst>
          </p:cNvPr>
          <p:cNvCxnSpPr>
            <a:cxnSpLocks/>
          </p:cNvCxnSpPr>
          <p:nvPr/>
        </p:nvCxnSpPr>
        <p:spPr bwMode="auto">
          <a:xfrm>
            <a:off x="5966201" y="1727897"/>
            <a:ext cx="78635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31" name="Picture 22" descr="Telefónica: compañía líder en telecomunicaciones">
            <a:extLst>
              <a:ext uri="{FF2B5EF4-FFF2-40B4-BE49-F238E27FC236}">
                <a16:creationId xmlns:a16="http://schemas.microsoft.com/office/drawing/2014/main" id="{D0927A2A-D927-0AFB-2D7D-D39672AD64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9687" b="60597" l="24560" r="36320">
                        <a14:foregroundMark x1="25440" y1="43101" x2="25440" y2="43101"/>
                        <a14:foregroundMark x1="30160" y1="43385" x2="30160" y2="43385"/>
                        <a14:foregroundMark x1="34960" y1="42817" x2="34960" y2="42817"/>
                        <a14:foregroundMark x1="30880" y1="58890" x2="30880" y2="58890"/>
                        <a14:foregroundMark x1="36320" y1="41963" x2="36320" y2="419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233" t="37079" r="63013" b="36645"/>
          <a:stretch/>
        </p:blipFill>
        <p:spPr bwMode="auto">
          <a:xfrm>
            <a:off x="988561" y="4680009"/>
            <a:ext cx="232013" cy="249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32" descr="A picture containing shape&#10;&#10;Description automatically generated">
            <a:extLst>
              <a:ext uri="{FF2B5EF4-FFF2-40B4-BE49-F238E27FC236}">
                <a16:creationId xmlns:a16="http://schemas.microsoft.com/office/drawing/2014/main" id="{AE5B522F-5068-F87E-0BBF-2E4F4963A81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064" y="5025133"/>
            <a:ext cx="281717" cy="281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144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19FF29-F343-45CB-88FD-0A3669F73B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319440" cy="1143000"/>
          </a:xfrm>
        </p:spPr>
        <p:txBody>
          <a:bodyPr/>
          <a:lstStyle/>
          <a:p>
            <a:r>
              <a:rPr lang="fr-FR" dirty="0" err="1"/>
              <a:t>QoD</a:t>
            </a:r>
            <a:r>
              <a:rPr lang="fr-FR" dirty="0"/>
              <a:t> API (mobile) – Example scenario</a:t>
            </a:r>
          </a:p>
        </p:txBody>
      </p:sp>
      <p:sp>
        <p:nvSpPr>
          <p:cNvPr id="3" name="Marcador de número de diapositiva 1">
            <a:extLst>
              <a:ext uri="{FF2B5EF4-FFF2-40B4-BE49-F238E27FC236}">
                <a16:creationId xmlns:a16="http://schemas.microsoft.com/office/drawing/2014/main" id="{42AED323-3B26-C6E8-84B9-57F98BC62C42}"/>
              </a:ext>
            </a:extLst>
          </p:cNvPr>
          <p:cNvSpPr txBox="1">
            <a:spLocks/>
          </p:cNvSpPr>
          <p:nvPr/>
        </p:nvSpPr>
        <p:spPr>
          <a:xfrm>
            <a:off x="9077341" y="635720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08013" indent="-150813" algn="l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217613" indent="-303213" algn="l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827213" indent="-455613" algn="l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436813" indent="-608013" algn="l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E7EBEDA2-51E6-554C-A63C-E820F6D0080D}" type="slidenum">
              <a:rPr lang="es-ES" sz="1000" smtClean="0">
                <a:solidFill>
                  <a:srgbClr val="586179">
                    <a:lumMod val="60000"/>
                    <a:lumOff val="40000"/>
                  </a:srgbClr>
                </a:solidFill>
              </a:rPr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14</a:t>
            </a:fld>
            <a:endParaRPr lang="es-ES" sz="1000" dirty="0">
              <a:solidFill>
                <a:srgbClr val="58617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4" name="Marcador de número de diapositiva 1">
            <a:extLst>
              <a:ext uri="{FF2B5EF4-FFF2-40B4-BE49-F238E27FC236}">
                <a16:creationId xmlns:a16="http://schemas.microsoft.com/office/drawing/2014/main" id="{1AF59991-4EC4-CCC8-33B8-CF13A5DE030E}"/>
              </a:ext>
            </a:extLst>
          </p:cNvPr>
          <p:cNvSpPr txBox="1">
            <a:spLocks/>
          </p:cNvSpPr>
          <p:nvPr/>
        </p:nvSpPr>
        <p:spPr>
          <a:xfrm>
            <a:off x="9077341" y="635720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ES"/>
            </a:defPPr>
            <a:lvl1pPr marL="0" algn="r" defTabSz="914400" rtl="0" eaLnBrk="1" latinLnBrk="0" hangingPunct="1">
              <a:defRPr sz="1000" kern="120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7EBEDA2-51E6-554C-A63C-E820F6D0080D}" type="slidenum">
              <a:rPr lang="es-E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14</a:t>
            </a:fld>
            <a:endParaRPr lang="es-E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Marcador de texto 4">
            <a:extLst>
              <a:ext uri="{FF2B5EF4-FFF2-40B4-BE49-F238E27FC236}">
                <a16:creationId xmlns:a16="http://schemas.microsoft.com/office/drawing/2014/main" id="{FA2F1400-80CC-363A-EBCF-F1C894E78FD4}"/>
              </a:ext>
            </a:extLst>
          </p:cNvPr>
          <p:cNvSpPr txBox="1">
            <a:spLocks/>
          </p:cNvSpPr>
          <p:nvPr/>
        </p:nvSpPr>
        <p:spPr>
          <a:xfrm>
            <a:off x="371459" y="1005425"/>
            <a:ext cx="11406858" cy="1208037"/>
          </a:xfrm>
          <a:prstGeom prst="rect">
            <a:avLst/>
          </a:prstGeom>
        </p:spPr>
        <p:txBody>
          <a:bodyPr vert="horz" lIns="91313" tIns="45657" rIns="91313" bIns="45657" numCol="1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700" kern="1200" baseline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defTabSz="1217524">
              <a:lnSpc>
                <a:spcPct val="100000"/>
              </a:lnSpc>
              <a:spcBef>
                <a:spcPts val="599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en-GB" sz="1600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GB" sz="1600" baseline="30000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GB" sz="1600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party is a company that provides video streaming service to mobile subscribers (UEs) -&gt; B2B2C customer. </a:t>
            </a:r>
          </a:p>
          <a:p>
            <a:pPr marL="285750" indent="-285750" defTabSz="1217524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en-GB" sz="1600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provision and operate this service, the 3</a:t>
            </a:r>
            <a:r>
              <a:rPr lang="en-GB" sz="1600" baseline="30000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GB" sz="1600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party has a platform with different built-in applications. One of these application is ”traffic management”.</a:t>
            </a:r>
            <a:endParaRPr lang="en-GB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2006FB-1D14-8726-6B45-093D2FFDBDD9}"/>
              </a:ext>
            </a:extLst>
          </p:cNvPr>
          <p:cNvSpPr txBox="1"/>
          <p:nvPr/>
        </p:nvSpPr>
        <p:spPr>
          <a:xfrm>
            <a:off x="9283010" y="3055325"/>
            <a:ext cx="2743200" cy="2277547"/>
          </a:xfrm>
          <a:prstGeom prst="rect">
            <a:avLst/>
          </a:prstGeom>
          <a:noFill/>
          <a:ln w="19050"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defTabSz="1217524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defRPr/>
            </a:pPr>
            <a:r>
              <a:rPr lang="en-GB" sz="1200" b="1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“Traffic management” application </a:t>
            </a:r>
          </a:p>
          <a:p>
            <a:pPr marL="171450" indent="-171450" defTabSz="1217524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Acts on congestion scenarios, to prevent certain UEs to suffer from performance degradation.</a:t>
            </a:r>
          </a:p>
          <a:p>
            <a:pPr marL="171450" indent="-171450" defTabSz="1217524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Consume QoD API, to modify the QoS of UE&lt;-&gt; AS traffic flows, on demand.</a:t>
            </a:r>
          </a:p>
          <a:p>
            <a:pPr marL="171450" indent="-171450" defTabSz="1217524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Modification consists in changing best-effort tag (default performance) to other tags (enhanced performance).</a:t>
            </a:r>
          </a:p>
        </p:txBody>
      </p:sp>
      <p:cxnSp>
        <p:nvCxnSpPr>
          <p:cNvPr id="27" name="Elbow Connector 26">
            <a:extLst>
              <a:ext uri="{FF2B5EF4-FFF2-40B4-BE49-F238E27FC236}">
                <a16:creationId xmlns:a16="http://schemas.microsoft.com/office/drawing/2014/main" id="{110192D8-6BB8-9FE3-3723-DB2EAD790221}"/>
              </a:ext>
            </a:extLst>
          </p:cNvPr>
          <p:cNvCxnSpPr>
            <a:cxnSpLocks/>
            <a:endCxn id="22" idx="0"/>
          </p:cNvCxnSpPr>
          <p:nvPr/>
        </p:nvCxnSpPr>
        <p:spPr>
          <a:xfrm flipV="1">
            <a:off x="9077341" y="3055325"/>
            <a:ext cx="1577269" cy="1110275"/>
          </a:xfrm>
          <a:prstGeom prst="bentConnector4">
            <a:avLst>
              <a:gd name="adj1" fmla="val 6520"/>
              <a:gd name="adj2" fmla="val 120589"/>
            </a:avLst>
          </a:prstGeom>
          <a:ln w="19050">
            <a:solidFill>
              <a:schemeClr val="tx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8">
            <a:extLst>
              <a:ext uri="{FF2B5EF4-FFF2-40B4-BE49-F238E27FC236}">
                <a16:creationId xmlns:a16="http://schemas.microsoft.com/office/drawing/2014/main" id="{8F0E5DCE-2585-E0CA-81BF-E13CAB9E11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3" y="2049697"/>
            <a:ext cx="8387417" cy="4672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526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407699-FD61-568A-D647-5D44B2DE99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ES" dirty="0">
                <a:solidFill>
                  <a:schemeClr val="bg1">
                    <a:lumMod val="85000"/>
                  </a:schemeClr>
                </a:solidFill>
              </a:rPr>
              <a:t>Introduction</a:t>
            </a:r>
          </a:p>
          <a:p>
            <a:r>
              <a:rPr lang="en-ES" dirty="0">
                <a:solidFill>
                  <a:schemeClr val="bg1">
                    <a:lumMod val="85000"/>
                  </a:schemeClr>
                </a:solidFill>
              </a:rPr>
              <a:t>CAMARA project overview</a:t>
            </a:r>
          </a:p>
          <a:p>
            <a:r>
              <a:rPr lang="en-ES" dirty="0"/>
              <a:t>NaaS ecosystem map</a:t>
            </a:r>
          </a:p>
          <a:p>
            <a:r>
              <a:rPr lang="en-ES" dirty="0">
                <a:solidFill>
                  <a:schemeClr val="bg1">
                    <a:lumMod val="85000"/>
                  </a:schemeClr>
                </a:solidFill>
              </a:rPr>
              <a:t>Conclusions and recommendations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2B505FD1-6F1E-8934-D163-E0B799B93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ES" dirty="0"/>
              <a:t>Outline</a:t>
            </a:r>
          </a:p>
        </p:txBody>
      </p:sp>
    </p:spTree>
    <p:extLst>
      <p:ext uri="{BB962C8B-B14F-4D97-AF65-F5344CB8AC3E}">
        <p14:creationId xmlns:p14="http://schemas.microsoft.com/office/powerpoint/2010/main" val="1246369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7" name="Picture 386">
            <a:extLst>
              <a:ext uri="{FF2B5EF4-FFF2-40B4-BE49-F238E27FC236}">
                <a16:creationId xmlns:a16="http://schemas.microsoft.com/office/drawing/2014/main" id="{5FDC22B4-E627-5F41-35C0-59B5F7010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964" y="147918"/>
            <a:ext cx="10874755" cy="6078069"/>
          </a:xfrm>
          <a:prstGeom prst="rect">
            <a:avLst/>
          </a:prstGeom>
        </p:spPr>
      </p:pic>
      <p:sp>
        <p:nvSpPr>
          <p:cNvPr id="388" name="TextBox 387">
            <a:extLst>
              <a:ext uri="{FF2B5EF4-FFF2-40B4-BE49-F238E27FC236}">
                <a16:creationId xmlns:a16="http://schemas.microsoft.com/office/drawing/2014/main" id="{6534B1CD-99F3-B793-5DA3-6D262E35BBDC}"/>
              </a:ext>
            </a:extLst>
          </p:cNvPr>
          <p:cNvSpPr txBox="1"/>
          <p:nvPr/>
        </p:nvSpPr>
        <p:spPr>
          <a:xfrm>
            <a:off x="10015367" y="3257058"/>
            <a:ext cx="17907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C</a:t>
            </a:r>
            <a:r>
              <a:rPr lang="en-ES" sz="1000" dirty="0"/>
              <a:t>SP internal APIs</a:t>
            </a:r>
          </a:p>
        </p:txBody>
      </p:sp>
      <p:sp>
        <p:nvSpPr>
          <p:cNvPr id="389" name="Left Brace 388">
            <a:extLst>
              <a:ext uri="{FF2B5EF4-FFF2-40B4-BE49-F238E27FC236}">
                <a16:creationId xmlns:a16="http://schemas.microsoft.com/office/drawing/2014/main" id="{53099A52-2682-6091-0D31-DCB9B319AB7A}"/>
              </a:ext>
            </a:extLst>
          </p:cNvPr>
          <p:cNvSpPr/>
          <p:nvPr/>
        </p:nvSpPr>
        <p:spPr bwMode="auto">
          <a:xfrm rot="5400000">
            <a:off x="10549480" y="2941728"/>
            <a:ext cx="181764" cy="1369324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E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0" name="Left Brace 389">
            <a:extLst>
              <a:ext uri="{FF2B5EF4-FFF2-40B4-BE49-F238E27FC236}">
                <a16:creationId xmlns:a16="http://schemas.microsoft.com/office/drawing/2014/main" id="{011330D6-4F68-E868-AE36-4B939E24B719}"/>
              </a:ext>
            </a:extLst>
          </p:cNvPr>
          <p:cNvSpPr/>
          <p:nvPr/>
        </p:nvSpPr>
        <p:spPr bwMode="auto">
          <a:xfrm rot="5400000">
            <a:off x="9281662" y="3314837"/>
            <a:ext cx="179284" cy="684662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E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1" name="TextBox 390">
            <a:extLst>
              <a:ext uri="{FF2B5EF4-FFF2-40B4-BE49-F238E27FC236}">
                <a16:creationId xmlns:a16="http://schemas.microsoft.com/office/drawing/2014/main" id="{555C24CE-C5DC-1AD3-B8F6-76565778312F}"/>
              </a:ext>
            </a:extLst>
          </p:cNvPr>
          <p:cNvSpPr txBox="1"/>
          <p:nvPr/>
        </p:nvSpPr>
        <p:spPr>
          <a:xfrm>
            <a:off x="8928183" y="3103170"/>
            <a:ext cx="8953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/>
              <a:t>C</a:t>
            </a:r>
            <a:r>
              <a:rPr lang="en-ES" sz="1000" dirty="0"/>
              <a:t>SP external APIs</a:t>
            </a:r>
          </a:p>
        </p:txBody>
      </p:sp>
    </p:spTree>
    <p:extLst>
      <p:ext uri="{BB962C8B-B14F-4D97-AF65-F5344CB8AC3E}">
        <p14:creationId xmlns:p14="http://schemas.microsoft.com/office/powerpoint/2010/main" val="3786677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688C3E-1237-6F1D-AB25-43508DF309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0435" y="129919"/>
            <a:ext cx="9319440" cy="1143000"/>
          </a:xfrm>
        </p:spPr>
        <p:txBody>
          <a:bodyPr/>
          <a:lstStyle/>
          <a:p>
            <a:r>
              <a:rPr lang="fr-FR" dirty="0"/>
              <a:t>The </a:t>
            </a:r>
            <a:r>
              <a:rPr lang="fr-FR" dirty="0" err="1"/>
              <a:t>role</a:t>
            </a:r>
            <a:r>
              <a:rPr lang="fr-FR" dirty="0"/>
              <a:t> of SA5 – IT Process APIs</a:t>
            </a:r>
          </a:p>
        </p:txBody>
      </p:sp>
      <p:sp>
        <p:nvSpPr>
          <p:cNvPr id="8" name="CuadroTexto 5">
            <a:extLst>
              <a:ext uri="{FF2B5EF4-FFF2-40B4-BE49-F238E27FC236}">
                <a16:creationId xmlns:a16="http://schemas.microsoft.com/office/drawing/2014/main" id="{E6075A25-6674-BBCF-90F8-4BE89A620DC8}"/>
              </a:ext>
            </a:extLst>
          </p:cNvPr>
          <p:cNvSpPr txBox="1"/>
          <p:nvPr/>
        </p:nvSpPr>
        <p:spPr>
          <a:xfrm>
            <a:off x="183572" y="2611384"/>
            <a:ext cx="2291981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1400" b="1" dirty="0" err="1">
                <a:solidFill>
                  <a:srgbClr val="FF0000"/>
                </a:solidFill>
                <a:latin typeface="Arial" panose="020B0604020202020204"/>
                <a:cs typeface="+mn-cs"/>
              </a:rPr>
              <a:t>TMForum</a:t>
            </a:r>
            <a:r>
              <a:rPr lang="es-ES" sz="1400" dirty="0">
                <a:latin typeface="Arial" panose="020B0604020202020204"/>
                <a:cs typeface="+mn-cs"/>
              </a:rPr>
              <a:t> </a:t>
            </a:r>
            <a:r>
              <a:rPr lang="es-ES" sz="1400" dirty="0" err="1">
                <a:latin typeface="Arial" panose="020B0604020202020204"/>
                <a:cs typeface="+mn-cs"/>
              </a:rPr>
              <a:t>acts</a:t>
            </a:r>
            <a:r>
              <a:rPr lang="es-ES" sz="1400" dirty="0">
                <a:latin typeface="Arial" panose="020B0604020202020204"/>
                <a:cs typeface="+mn-cs"/>
              </a:rPr>
              <a:t> as general </a:t>
            </a:r>
            <a:r>
              <a:rPr lang="es-ES" sz="1400" dirty="0" err="1">
                <a:latin typeface="Arial" panose="020B0604020202020204"/>
                <a:cs typeface="+mn-cs"/>
              </a:rPr>
              <a:t>entry-point</a:t>
            </a:r>
            <a:r>
              <a:rPr lang="es-ES" sz="1400" dirty="0">
                <a:latin typeface="Arial" panose="020B0604020202020204"/>
                <a:cs typeface="+mn-cs"/>
              </a:rPr>
              <a:t> </a:t>
            </a:r>
            <a:r>
              <a:rPr lang="es-ES" sz="1400" dirty="0" err="1">
                <a:latin typeface="Arial" panose="020B0604020202020204"/>
                <a:cs typeface="+mn-cs"/>
              </a:rPr>
              <a:t>to</a:t>
            </a:r>
            <a:r>
              <a:rPr lang="es-ES" sz="1400" dirty="0">
                <a:latin typeface="Arial" panose="020B0604020202020204"/>
                <a:cs typeface="+mn-cs"/>
              </a:rPr>
              <a:t> </a:t>
            </a:r>
            <a:r>
              <a:rPr lang="es-ES" sz="1400" dirty="0" err="1">
                <a:latin typeface="Arial" panose="020B0604020202020204"/>
                <a:cs typeface="+mn-cs"/>
              </a:rPr>
              <a:t>operator’s</a:t>
            </a:r>
            <a:r>
              <a:rPr lang="es-ES" sz="1400" dirty="0">
                <a:latin typeface="Arial" panose="020B0604020202020204"/>
                <a:cs typeface="+mn-cs"/>
              </a:rPr>
              <a:t> IT </a:t>
            </a:r>
            <a:r>
              <a:rPr lang="es-ES" sz="1400" dirty="0" err="1">
                <a:latin typeface="Arial" panose="020B0604020202020204"/>
                <a:cs typeface="+mn-cs"/>
              </a:rPr>
              <a:t>stack</a:t>
            </a:r>
            <a:r>
              <a:rPr lang="es-ES" sz="1400" dirty="0">
                <a:latin typeface="Arial" panose="020B0604020202020204"/>
                <a:cs typeface="+mn-cs"/>
              </a:rPr>
              <a:t> (OSS, OCS, BSS).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s-ES" sz="1400" dirty="0">
              <a:latin typeface="Arial" panose="020B0604020202020204"/>
              <a:cs typeface="+mn-cs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1400" b="1" dirty="0" err="1">
                <a:solidFill>
                  <a:srgbClr val="FF0000"/>
                </a:solidFill>
                <a:latin typeface="Arial" panose="020B0604020202020204"/>
                <a:cs typeface="+mn-cs"/>
              </a:rPr>
              <a:t>TMForum</a:t>
            </a:r>
            <a:r>
              <a:rPr lang="es-ES" sz="1400" dirty="0">
                <a:latin typeface="Arial" panose="020B0604020202020204"/>
                <a:cs typeface="+mn-cs"/>
              </a:rPr>
              <a:t> </a:t>
            </a:r>
            <a:r>
              <a:rPr lang="es-ES" sz="1400" dirty="0" err="1">
                <a:latin typeface="Arial" panose="020B0604020202020204"/>
                <a:cs typeface="+mn-cs"/>
              </a:rPr>
              <a:t>is</a:t>
            </a:r>
            <a:r>
              <a:rPr lang="es-ES" sz="1400" dirty="0">
                <a:latin typeface="Arial" panose="020B0604020202020204"/>
                <a:cs typeface="+mn-cs"/>
              </a:rPr>
              <a:t> </a:t>
            </a:r>
            <a:r>
              <a:rPr lang="es-ES" sz="1400" dirty="0" err="1">
                <a:latin typeface="Arial" panose="020B0604020202020204"/>
                <a:cs typeface="+mn-cs"/>
              </a:rPr>
              <a:t>conveniently</a:t>
            </a:r>
            <a:r>
              <a:rPr lang="es-ES" sz="1400" dirty="0">
                <a:latin typeface="Arial" panose="020B0604020202020204"/>
                <a:cs typeface="+mn-cs"/>
              </a:rPr>
              <a:t> </a:t>
            </a:r>
            <a:r>
              <a:rPr lang="es-ES" sz="1400" dirty="0" err="1">
                <a:latin typeface="Arial" panose="020B0604020202020204"/>
                <a:cs typeface="+mn-cs"/>
              </a:rPr>
              <a:t>assisted</a:t>
            </a:r>
            <a:r>
              <a:rPr lang="es-ES" sz="1400" dirty="0">
                <a:latin typeface="Arial" panose="020B0604020202020204"/>
                <a:cs typeface="+mn-cs"/>
              </a:rPr>
              <a:t> </a:t>
            </a:r>
            <a:r>
              <a:rPr lang="es-ES" sz="1400" dirty="0" err="1">
                <a:latin typeface="Arial" panose="020B0604020202020204"/>
                <a:cs typeface="+mn-cs"/>
              </a:rPr>
              <a:t>by</a:t>
            </a:r>
            <a:r>
              <a:rPr lang="es-ES" sz="1400" dirty="0">
                <a:latin typeface="Arial" panose="020B0604020202020204"/>
                <a:cs typeface="+mn-cs"/>
              </a:rPr>
              <a:t> </a:t>
            </a:r>
            <a:r>
              <a:rPr lang="es-ES" sz="1400" b="1" dirty="0">
                <a:solidFill>
                  <a:srgbClr val="FFC000"/>
                </a:solidFill>
                <a:latin typeface="Arial" panose="020B0604020202020204"/>
                <a:cs typeface="+mn-cs"/>
              </a:rPr>
              <a:t>3GPP SA5 </a:t>
            </a:r>
            <a:r>
              <a:rPr lang="es-ES" sz="1400" dirty="0" err="1">
                <a:latin typeface="Arial" panose="020B0604020202020204"/>
                <a:cs typeface="+mn-cs"/>
              </a:rPr>
              <a:t>for</a:t>
            </a:r>
            <a:r>
              <a:rPr lang="es-ES" sz="1400" dirty="0">
                <a:latin typeface="Arial" panose="020B0604020202020204"/>
                <a:cs typeface="+mn-cs"/>
              </a:rPr>
              <a:t> </a:t>
            </a:r>
            <a:r>
              <a:rPr lang="es-ES" sz="1400" dirty="0" err="1">
                <a:latin typeface="Arial" panose="020B0604020202020204"/>
                <a:cs typeface="+mn-cs"/>
              </a:rPr>
              <a:t>those</a:t>
            </a:r>
            <a:r>
              <a:rPr lang="es-ES" sz="1400" dirty="0">
                <a:latin typeface="Arial" panose="020B0604020202020204"/>
                <a:cs typeface="+mn-cs"/>
              </a:rPr>
              <a:t> cases </a:t>
            </a:r>
            <a:r>
              <a:rPr lang="es-ES" sz="1400" dirty="0" err="1">
                <a:latin typeface="Arial" panose="020B0604020202020204"/>
                <a:cs typeface="+mn-cs"/>
              </a:rPr>
              <a:t>where</a:t>
            </a:r>
            <a:r>
              <a:rPr lang="es-ES" sz="1400" dirty="0">
                <a:latin typeface="Arial" panose="020B0604020202020204"/>
                <a:cs typeface="+mn-cs"/>
              </a:rPr>
              <a:t> IT </a:t>
            </a:r>
            <a:r>
              <a:rPr lang="es-ES" sz="1400" dirty="0" err="1">
                <a:latin typeface="Arial" panose="020B0604020202020204"/>
                <a:cs typeface="+mn-cs"/>
              </a:rPr>
              <a:t>Process</a:t>
            </a:r>
            <a:r>
              <a:rPr lang="es-ES" sz="1400" dirty="0">
                <a:latin typeface="Arial" panose="020B0604020202020204"/>
                <a:cs typeface="+mn-cs"/>
              </a:rPr>
              <a:t> </a:t>
            </a:r>
            <a:r>
              <a:rPr lang="es-ES" sz="1400" dirty="0" err="1">
                <a:latin typeface="Arial" panose="020B0604020202020204"/>
                <a:cs typeface="+mn-cs"/>
              </a:rPr>
              <a:t>APIs</a:t>
            </a:r>
            <a:r>
              <a:rPr lang="es-ES" sz="1400" dirty="0">
                <a:latin typeface="Arial" panose="020B0604020202020204"/>
                <a:cs typeface="+mn-cs"/>
              </a:rPr>
              <a:t> </a:t>
            </a:r>
            <a:r>
              <a:rPr lang="es-ES" sz="1400" dirty="0" err="1">
                <a:latin typeface="Arial" panose="020B0604020202020204"/>
                <a:cs typeface="+mn-cs"/>
              </a:rPr>
              <a:t>trigger</a:t>
            </a:r>
            <a:r>
              <a:rPr lang="es-ES" sz="1400" dirty="0">
                <a:latin typeface="Arial" panose="020B0604020202020204"/>
                <a:cs typeface="+mn-cs"/>
              </a:rPr>
              <a:t> FCAPS </a:t>
            </a:r>
            <a:r>
              <a:rPr lang="es-ES" sz="1400" dirty="0" err="1">
                <a:latin typeface="Arial" panose="020B0604020202020204"/>
                <a:cs typeface="+mn-cs"/>
              </a:rPr>
              <a:t>mgmt</a:t>
            </a:r>
            <a:r>
              <a:rPr lang="es-ES" sz="1400" dirty="0">
                <a:latin typeface="Arial" panose="020B0604020202020204"/>
                <a:cs typeface="+mn-cs"/>
              </a:rPr>
              <a:t> </a:t>
            </a:r>
            <a:r>
              <a:rPr lang="es-ES" sz="1400" dirty="0" err="1">
                <a:latin typeface="Arial" panose="020B0604020202020204"/>
                <a:cs typeface="+mn-cs"/>
              </a:rPr>
              <a:t>operations</a:t>
            </a:r>
            <a:r>
              <a:rPr lang="es-ES" sz="1400" dirty="0">
                <a:latin typeface="Arial" panose="020B0604020202020204"/>
                <a:cs typeface="+mn-cs"/>
              </a:rPr>
              <a:t> </a:t>
            </a:r>
            <a:r>
              <a:rPr lang="es-ES" sz="1400" dirty="0" err="1">
                <a:latin typeface="Arial" panose="020B0604020202020204"/>
                <a:cs typeface="+mn-cs"/>
              </a:rPr>
              <a:t>on</a:t>
            </a:r>
            <a:r>
              <a:rPr lang="es-ES" sz="1400" dirty="0">
                <a:latin typeface="Arial" panose="020B0604020202020204"/>
                <a:cs typeface="+mn-cs"/>
              </a:rPr>
              <a:t> 4G/5G </a:t>
            </a:r>
            <a:r>
              <a:rPr lang="es-ES" sz="1400" dirty="0" err="1">
                <a:latin typeface="Arial" panose="020B0604020202020204"/>
                <a:cs typeface="+mn-cs"/>
              </a:rPr>
              <a:t>resources</a:t>
            </a:r>
            <a:r>
              <a:rPr lang="es-ES" sz="1400" dirty="0">
                <a:latin typeface="Arial" panose="020B0604020202020204"/>
                <a:cs typeface="+mn-cs"/>
              </a:rPr>
              <a:t> (</a:t>
            </a:r>
            <a:r>
              <a:rPr lang="es-ES" sz="1400" dirty="0" err="1">
                <a:latin typeface="Arial" panose="020B0604020202020204"/>
                <a:cs typeface="+mn-cs"/>
              </a:rPr>
              <a:t>e.g</a:t>
            </a:r>
            <a:r>
              <a:rPr lang="es-ES" sz="1400" dirty="0">
                <a:latin typeface="Arial" panose="020B0604020202020204"/>
                <a:cs typeface="+mn-cs"/>
              </a:rPr>
              <a:t>., </a:t>
            </a:r>
            <a:r>
              <a:rPr lang="es-ES" sz="1400" dirty="0" err="1">
                <a:latin typeface="Arial" panose="020B0604020202020204"/>
                <a:cs typeface="+mn-cs"/>
              </a:rPr>
              <a:t>NFs</a:t>
            </a:r>
            <a:r>
              <a:rPr lang="es-ES" sz="1400" dirty="0">
                <a:latin typeface="Arial" panose="020B0604020202020204"/>
                <a:cs typeface="+mn-cs"/>
              </a:rPr>
              <a:t>, sub-</a:t>
            </a:r>
            <a:r>
              <a:rPr lang="es-ES" sz="1400" dirty="0" err="1">
                <a:latin typeface="Arial" panose="020B0604020202020204"/>
                <a:cs typeface="+mn-cs"/>
              </a:rPr>
              <a:t>networks</a:t>
            </a:r>
            <a:r>
              <a:rPr lang="es-ES" sz="1400" dirty="0">
                <a:latin typeface="Arial" panose="020B0604020202020204"/>
                <a:cs typeface="+mn-cs"/>
              </a:rPr>
              <a:t>) and </a:t>
            </a:r>
            <a:r>
              <a:rPr lang="es-ES" sz="1400" dirty="0" err="1">
                <a:latin typeface="Arial" panose="020B0604020202020204"/>
                <a:cs typeface="+mn-cs"/>
              </a:rPr>
              <a:t>services</a:t>
            </a:r>
            <a:r>
              <a:rPr lang="es-ES" sz="1400" dirty="0">
                <a:latin typeface="Arial" panose="020B0604020202020204"/>
                <a:cs typeface="+mn-cs"/>
              </a:rPr>
              <a:t>.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s-ES" sz="1400" dirty="0">
              <a:solidFill>
                <a:srgbClr val="586179"/>
              </a:solidFill>
              <a:latin typeface="Arial" panose="020B0604020202020204"/>
              <a:cs typeface="+mn-cs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52B22CEC-FF87-6EAB-DD38-163EB890CC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8603" y="1230594"/>
            <a:ext cx="8861927" cy="4953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35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688C3E-1237-6F1D-AB25-43508DF309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7704" y="131311"/>
            <a:ext cx="9482777" cy="1143000"/>
          </a:xfrm>
        </p:spPr>
        <p:txBody>
          <a:bodyPr/>
          <a:lstStyle/>
          <a:p>
            <a:r>
              <a:rPr lang="fr-FR" dirty="0"/>
              <a:t>The </a:t>
            </a:r>
            <a:r>
              <a:rPr lang="fr-FR" dirty="0" err="1"/>
              <a:t>role</a:t>
            </a:r>
            <a:r>
              <a:rPr lang="fr-FR" dirty="0"/>
              <a:t> of SA5 – Transformation </a:t>
            </a:r>
            <a:r>
              <a:rPr lang="fr-FR" dirty="0" err="1"/>
              <a:t>Function</a:t>
            </a:r>
            <a:endParaRPr lang="fr-FR" dirty="0"/>
          </a:p>
        </p:txBody>
      </p:sp>
      <p:sp>
        <p:nvSpPr>
          <p:cNvPr id="223" name="CuadroTexto 12">
            <a:extLst>
              <a:ext uri="{FF2B5EF4-FFF2-40B4-BE49-F238E27FC236}">
                <a16:creationId xmlns:a16="http://schemas.microsoft.com/office/drawing/2014/main" id="{C88C855E-5592-324D-7F9D-E8EE2CEB3D69}"/>
              </a:ext>
            </a:extLst>
          </p:cNvPr>
          <p:cNvSpPr txBox="1"/>
          <p:nvPr/>
        </p:nvSpPr>
        <p:spPr>
          <a:xfrm>
            <a:off x="135514" y="1485900"/>
            <a:ext cx="4348786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>
                <a:latin typeface="+mj-lt"/>
              </a:rPr>
              <a:t>GSMA and TM </a:t>
            </a:r>
            <a:r>
              <a:rPr lang="es-ES" sz="1600" dirty="0" err="1">
                <a:latin typeface="+mj-lt"/>
              </a:rPr>
              <a:t>Forum</a:t>
            </a:r>
            <a:r>
              <a:rPr lang="es-ES" sz="1600" dirty="0">
                <a:latin typeface="+mj-lt"/>
              </a:rPr>
              <a:t> </a:t>
            </a:r>
            <a:r>
              <a:rPr lang="es-ES" sz="1600" dirty="0" err="1">
                <a:latin typeface="+mj-lt"/>
              </a:rPr>
              <a:t>will</a:t>
            </a:r>
            <a:r>
              <a:rPr lang="es-ES" sz="1600" dirty="0">
                <a:latin typeface="+mj-lt"/>
              </a:rPr>
              <a:t> </a:t>
            </a:r>
            <a:r>
              <a:rPr lang="es-ES" sz="1600" dirty="0" err="1">
                <a:latin typeface="+mj-lt"/>
              </a:rPr>
              <a:t>both</a:t>
            </a:r>
            <a:r>
              <a:rPr lang="es-ES" sz="1600" dirty="0">
                <a:latin typeface="+mj-lt"/>
              </a:rPr>
              <a:t> </a:t>
            </a:r>
            <a:r>
              <a:rPr lang="es-ES" sz="1600" dirty="0" err="1">
                <a:latin typeface="+mj-lt"/>
              </a:rPr>
              <a:t>provide</a:t>
            </a:r>
            <a:r>
              <a:rPr lang="es-ES" sz="1600" dirty="0">
                <a:latin typeface="+mj-lt"/>
              </a:rPr>
              <a:t> </a:t>
            </a:r>
            <a:r>
              <a:rPr lang="es-ES" sz="1600" dirty="0" err="1">
                <a:latin typeface="+mj-lt"/>
              </a:rPr>
              <a:t>support</a:t>
            </a:r>
            <a:r>
              <a:rPr lang="es-ES" sz="1600" dirty="0">
                <a:latin typeface="+mj-lt"/>
              </a:rPr>
              <a:t> </a:t>
            </a:r>
            <a:r>
              <a:rPr lang="es-ES" sz="1600" dirty="0" err="1">
                <a:latin typeface="+mj-lt"/>
              </a:rPr>
              <a:t>for</a:t>
            </a:r>
            <a:r>
              <a:rPr lang="es-ES" sz="1600" dirty="0">
                <a:latin typeface="+mj-lt"/>
              </a:rPr>
              <a:t> </a:t>
            </a:r>
            <a:r>
              <a:rPr lang="es-ES" sz="1600" dirty="0" err="1">
                <a:latin typeface="+mj-lt"/>
              </a:rPr>
              <a:t>the</a:t>
            </a:r>
            <a:r>
              <a:rPr lang="es-ES" sz="1600" dirty="0">
                <a:latin typeface="+mj-lt"/>
              </a:rPr>
              <a:t> </a:t>
            </a:r>
            <a:r>
              <a:rPr lang="es-ES" sz="1600" dirty="0" err="1">
                <a:latin typeface="+mj-lt"/>
              </a:rPr>
              <a:t>implementation</a:t>
            </a:r>
            <a:r>
              <a:rPr lang="es-ES" sz="1600" dirty="0">
                <a:latin typeface="+mj-lt"/>
              </a:rPr>
              <a:t> </a:t>
            </a:r>
            <a:r>
              <a:rPr lang="es-ES" sz="1600" dirty="0" err="1">
                <a:latin typeface="+mj-lt"/>
              </a:rPr>
              <a:t>of</a:t>
            </a:r>
            <a:r>
              <a:rPr lang="es-ES" sz="1600" dirty="0">
                <a:latin typeface="+mj-lt"/>
              </a:rPr>
              <a:t> </a:t>
            </a:r>
            <a:r>
              <a:rPr lang="es-ES" sz="1600" dirty="0" err="1">
                <a:latin typeface="+mj-lt"/>
              </a:rPr>
              <a:t>the</a:t>
            </a:r>
            <a:r>
              <a:rPr lang="es-ES" sz="1600" dirty="0">
                <a:latin typeface="+mj-lt"/>
              </a:rPr>
              <a:t> </a:t>
            </a:r>
            <a:r>
              <a:rPr lang="es-ES" sz="1600" b="1" dirty="0" err="1">
                <a:latin typeface="+mj-lt"/>
              </a:rPr>
              <a:t>transformation</a:t>
            </a:r>
            <a:r>
              <a:rPr lang="es-ES" sz="1600" b="1" dirty="0">
                <a:latin typeface="+mj-lt"/>
              </a:rPr>
              <a:t> </a:t>
            </a:r>
            <a:r>
              <a:rPr lang="es-ES" sz="1600" b="1" dirty="0" err="1">
                <a:latin typeface="+mj-lt"/>
              </a:rPr>
              <a:t>function</a:t>
            </a:r>
            <a:r>
              <a:rPr lang="es-ES" sz="1600" b="1" dirty="0">
                <a:latin typeface="+mj-lt"/>
              </a:rPr>
              <a:t> </a:t>
            </a:r>
            <a:r>
              <a:rPr lang="es-ES" sz="1600" dirty="0" err="1">
                <a:latin typeface="+mj-lt"/>
              </a:rPr>
              <a:t>via</a:t>
            </a:r>
            <a:r>
              <a:rPr lang="es-ES" sz="1600" b="1" dirty="0">
                <a:latin typeface="+mj-lt"/>
              </a:rPr>
              <a:t> non-prescriptive </a:t>
            </a:r>
            <a:r>
              <a:rPr lang="es-ES" sz="1600" b="1" dirty="0" err="1">
                <a:latin typeface="+mj-lt"/>
              </a:rPr>
              <a:t>guidelines</a:t>
            </a:r>
            <a:r>
              <a:rPr lang="es-ES" sz="1600" b="1" dirty="0">
                <a:latin typeface="+mj-lt"/>
              </a:rPr>
              <a:t> and </a:t>
            </a:r>
            <a:r>
              <a:rPr lang="es-ES" sz="1600" b="1" dirty="0" err="1">
                <a:latin typeface="+mj-lt"/>
              </a:rPr>
              <a:t>recommendations</a:t>
            </a:r>
            <a:r>
              <a:rPr lang="es-ES" sz="1600" b="1" dirty="0">
                <a:latin typeface="+mj-lt"/>
              </a:rPr>
              <a:t>.</a:t>
            </a:r>
          </a:p>
          <a:p>
            <a:endParaRPr lang="es-ES" sz="1600" dirty="0">
              <a:latin typeface="+mj-lt"/>
            </a:endParaRP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s-ES" sz="1600" dirty="0">
                <a:latin typeface="+mj-lt"/>
              </a:rPr>
              <a:t>GSMA OPAG (</a:t>
            </a:r>
            <a:r>
              <a:rPr lang="es-ES" sz="1600" dirty="0" err="1">
                <a:latin typeface="+mj-lt"/>
              </a:rPr>
              <a:t>Operator</a:t>
            </a:r>
            <a:r>
              <a:rPr lang="es-ES" sz="1600" dirty="0">
                <a:latin typeface="+mj-lt"/>
              </a:rPr>
              <a:t> </a:t>
            </a:r>
            <a:r>
              <a:rPr lang="es-ES" sz="1600" dirty="0" err="1">
                <a:latin typeface="+mj-lt"/>
              </a:rPr>
              <a:t>Platform</a:t>
            </a:r>
            <a:r>
              <a:rPr lang="es-ES" sz="1600" dirty="0">
                <a:latin typeface="+mj-lt"/>
              </a:rPr>
              <a:t> </a:t>
            </a:r>
            <a:r>
              <a:rPr lang="es-ES" sz="1600" dirty="0" err="1">
                <a:latin typeface="+mj-lt"/>
              </a:rPr>
              <a:t>Group</a:t>
            </a:r>
            <a:r>
              <a:rPr lang="es-ES" sz="1600" dirty="0">
                <a:latin typeface="+mj-lt"/>
              </a:rPr>
              <a:t>) </a:t>
            </a:r>
            <a:r>
              <a:rPr lang="es-ES" sz="1600" dirty="0" err="1">
                <a:latin typeface="+mj-lt"/>
              </a:rPr>
              <a:t>focuses</a:t>
            </a:r>
            <a:r>
              <a:rPr lang="es-ES" sz="1600" dirty="0">
                <a:latin typeface="+mj-lt"/>
              </a:rPr>
              <a:t> </a:t>
            </a:r>
            <a:r>
              <a:rPr lang="es-ES" sz="1600" dirty="0" err="1">
                <a:latin typeface="+mj-lt"/>
              </a:rPr>
              <a:t>on</a:t>
            </a:r>
            <a:r>
              <a:rPr lang="es-ES" sz="1600" dirty="0">
                <a:latin typeface="+mj-lt"/>
              </a:rPr>
              <a:t> </a:t>
            </a:r>
            <a:r>
              <a:rPr lang="es-ES" sz="1600" dirty="0" err="1">
                <a:latin typeface="+mj-lt"/>
              </a:rPr>
              <a:t>the</a:t>
            </a:r>
            <a:r>
              <a:rPr lang="es-ES" sz="1600" dirty="0">
                <a:latin typeface="+mj-lt"/>
              </a:rPr>
              <a:t> </a:t>
            </a:r>
            <a:r>
              <a:rPr lang="es-ES" sz="1600" b="1" dirty="0" err="1">
                <a:latin typeface="+mj-lt"/>
              </a:rPr>
              <a:t>mapping</a:t>
            </a:r>
            <a:r>
              <a:rPr lang="es-ES" sz="1600" b="1" dirty="0">
                <a:latin typeface="+mj-lt"/>
              </a:rPr>
              <a:t> </a:t>
            </a:r>
            <a:r>
              <a:rPr lang="es-ES" sz="1600" b="1" dirty="0" err="1">
                <a:latin typeface="+mj-lt"/>
              </a:rPr>
              <a:t>of</a:t>
            </a:r>
            <a:r>
              <a:rPr lang="es-ES" sz="1600" b="1" dirty="0">
                <a:latin typeface="+mj-lt"/>
              </a:rPr>
              <a:t> CAMARA “</a:t>
            </a:r>
            <a:r>
              <a:rPr lang="es-ES" sz="1600" b="1" dirty="0" err="1">
                <a:latin typeface="+mj-lt"/>
              </a:rPr>
              <a:t>Service</a:t>
            </a:r>
            <a:r>
              <a:rPr lang="es-ES" sz="1600" b="1" dirty="0">
                <a:latin typeface="+mj-lt"/>
              </a:rPr>
              <a:t> </a:t>
            </a:r>
            <a:r>
              <a:rPr lang="es-ES" sz="1600" b="1" dirty="0" err="1">
                <a:latin typeface="+mj-lt"/>
              </a:rPr>
              <a:t>APIs</a:t>
            </a:r>
            <a:r>
              <a:rPr lang="es-ES" sz="1600" b="1" dirty="0">
                <a:latin typeface="+mj-lt"/>
              </a:rPr>
              <a:t>” </a:t>
            </a:r>
            <a:r>
              <a:rPr lang="es-ES" sz="1600" dirty="0" err="1">
                <a:latin typeface="+mj-lt"/>
              </a:rPr>
              <a:t>to</a:t>
            </a:r>
            <a:r>
              <a:rPr lang="es-ES" sz="1600" dirty="0">
                <a:latin typeface="+mj-lt"/>
              </a:rPr>
              <a:t> CSP </a:t>
            </a:r>
            <a:r>
              <a:rPr lang="es-ES" sz="1600" dirty="0" err="1">
                <a:latin typeface="+mj-lt"/>
              </a:rPr>
              <a:t>internal</a:t>
            </a:r>
            <a:r>
              <a:rPr lang="es-ES" sz="1600" dirty="0">
                <a:latin typeface="+mj-lt"/>
              </a:rPr>
              <a:t> </a:t>
            </a:r>
            <a:r>
              <a:rPr lang="es-ES" sz="1600" dirty="0" err="1">
                <a:latin typeface="+mj-lt"/>
              </a:rPr>
              <a:t>APIs</a:t>
            </a:r>
            <a:r>
              <a:rPr lang="es-ES" sz="1600" dirty="0">
                <a:latin typeface="+mj-lt"/>
              </a:rPr>
              <a:t> (i.e., </a:t>
            </a:r>
            <a:r>
              <a:rPr lang="es-ES" sz="1600" dirty="0" err="1">
                <a:latin typeface="+mj-lt"/>
              </a:rPr>
              <a:t>technical</a:t>
            </a:r>
            <a:r>
              <a:rPr lang="es-ES" sz="1600" dirty="0">
                <a:latin typeface="+mj-lt"/>
              </a:rPr>
              <a:t> </a:t>
            </a:r>
            <a:r>
              <a:rPr lang="es-ES" sz="1600" dirty="0" err="1">
                <a:latin typeface="+mj-lt"/>
              </a:rPr>
              <a:t>APIs</a:t>
            </a:r>
            <a:r>
              <a:rPr lang="es-ES" sz="1600" dirty="0">
                <a:latin typeface="+mj-lt"/>
              </a:rPr>
              <a:t> and/</a:t>
            </a:r>
            <a:r>
              <a:rPr lang="es-ES" sz="1600" dirty="0" err="1">
                <a:latin typeface="+mj-lt"/>
              </a:rPr>
              <a:t>or</a:t>
            </a:r>
            <a:r>
              <a:rPr lang="es-ES" sz="1600" dirty="0">
                <a:latin typeface="+mj-lt"/>
              </a:rPr>
              <a:t> IT </a:t>
            </a:r>
            <a:r>
              <a:rPr lang="es-ES" sz="1600" dirty="0" err="1">
                <a:latin typeface="+mj-lt"/>
              </a:rPr>
              <a:t>process</a:t>
            </a:r>
            <a:r>
              <a:rPr lang="es-ES" sz="1600" dirty="0">
                <a:latin typeface="+mj-lt"/>
              </a:rPr>
              <a:t> </a:t>
            </a:r>
            <a:r>
              <a:rPr lang="es-ES" sz="1600" dirty="0" err="1">
                <a:latin typeface="+mj-lt"/>
              </a:rPr>
              <a:t>APIs</a:t>
            </a:r>
            <a:r>
              <a:rPr lang="es-ES" sz="1600" dirty="0">
                <a:latin typeface="+mj-lt"/>
              </a:rPr>
              <a:t>)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s-ES" sz="1600" dirty="0">
                <a:latin typeface="+mj-lt"/>
              </a:rPr>
              <a:t>TM </a:t>
            </a:r>
            <a:r>
              <a:rPr lang="es-ES" sz="1600" dirty="0" err="1">
                <a:latin typeface="+mj-lt"/>
              </a:rPr>
              <a:t>Forum</a:t>
            </a:r>
            <a:r>
              <a:rPr lang="es-ES" sz="1600" dirty="0">
                <a:latin typeface="+mj-lt"/>
              </a:rPr>
              <a:t> </a:t>
            </a:r>
            <a:r>
              <a:rPr lang="es-ES" sz="1600" dirty="0" err="1">
                <a:latin typeface="+mj-lt"/>
              </a:rPr>
              <a:t>focuses</a:t>
            </a:r>
            <a:r>
              <a:rPr lang="es-ES" sz="1600" dirty="0">
                <a:latin typeface="+mj-lt"/>
              </a:rPr>
              <a:t> </a:t>
            </a:r>
            <a:r>
              <a:rPr lang="es-ES" sz="1600" dirty="0" err="1">
                <a:latin typeface="+mj-lt"/>
              </a:rPr>
              <a:t>on</a:t>
            </a:r>
            <a:r>
              <a:rPr lang="es-ES" sz="1600" dirty="0">
                <a:latin typeface="+mj-lt"/>
              </a:rPr>
              <a:t> </a:t>
            </a:r>
            <a:r>
              <a:rPr lang="es-ES" sz="1600" dirty="0" err="1">
                <a:latin typeface="+mj-lt"/>
              </a:rPr>
              <a:t>the</a:t>
            </a:r>
            <a:r>
              <a:rPr lang="es-ES" sz="1600" dirty="0">
                <a:latin typeface="+mj-lt"/>
              </a:rPr>
              <a:t> </a:t>
            </a:r>
            <a:r>
              <a:rPr lang="es-ES" sz="1600" b="1" dirty="0" err="1">
                <a:latin typeface="+mj-lt"/>
              </a:rPr>
              <a:t>mapping</a:t>
            </a:r>
            <a:r>
              <a:rPr lang="es-ES" sz="1600" b="1" dirty="0">
                <a:latin typeface="+mj-lt"/>
              </a:rPr>
              <a:t> </a:t>
            </a:r>
            <a:r>
              <a:rPr lang="es-ES" sz="1600" b="1" dirty="0" err="1">
                <a:latin typeface="+mj-lt"/>
              </a:rPr>
              <a:t>of</a:t>
            </a:r>
            <a:r>
              <a:rPr lang="es-ES" sz="1600" b="1" dirty="0">
                <a:latin typeface="+mj-lt"/>
              </a:rPr>
              <a:t> CAMARA “OAM </a:t>
            </a:r>
            <a:r>
              <a:rPr lang="es-ES" sz="1600" b="1" dirty="0" err="1">
                <a:latin typeface="+mj-lt"/>
              </a:rPr>
              <a:t>APIs</a:t>
            </a:r>
            <a:r>
              <a:rPr lang="es-ES" sz="1600" b="1" dirty="0">
                <a:latin typeface="+mj-lt"/>
              </a:rPr>
              <a:t>” </a:t>
            </a:r>
            <a:r>
              <a:rPr lang="es-ES" sz="1600" dirty="0" err="1">
                <a:latin typeface="+mj-lt"/>
              </a:rPr>
              <a:t>to</a:t>
            </a:r>
            <a:r>
              <a:rPr lang="es-ES" sz="1600" dirty="0">
                <a:latin typeface="+mj-lt"/>
              </a:rPr>
              <a:t> CSP </a:t>
            </a:r>
            <a:r>
              <a:rPr lang="es-ES" sz="1600" dirty="0" err="1">
                <a:latin typeface="+mj-lt"/>
              </a:rPr>
              <a:t>internal</a:t>
            </a:r>
            <a:r>
              <a:rPr lang="es-ES" sz="1600" dirty="0">
                <a:latin typeface="+mj-lt"/>
              </a:rPr>
              <a:t> </a:t>
            </a:r>
            <a:r>
              <a:rPr lang="es-ES" sz="1600" dirty="0" err="1">
                <a:latin typeface="+mj-lt"/>
              </a:rPr>
              <a:t>APIs</a:t>
            </a:r>
            <a:r>
              <a:rPr lang="es-ES" sz="1600" dirty="0">
                <a:latin typeface="+mj-lt"/>
              </a:rPr>
              <a:t>.</a:t>
            </a:r>
          </a:p>
          <a:p>
            <a:pPr>
              <a:spcAft>
                <a:spcPts val="300"/>
              </a:spcAft>
            </a:pPr>
            <a:endParaRPr lang="es-ES" sz="1600" dirty="0">
              <a:latin typeface="+mj-lt"/>
            </a:endParaRPr>
          </a:p>
          <a:p>
            <a:pPr>
              <a:spcAft>
                <a:spcPts val="300"/>
              </a:spcAft>
            </a:pPr>
            <a:r>
              <a:rPr lang="es-ES" sz="1600" dirty="0" err="1">
                <a:latin typeface="+mj-lt"/>
              </a:rPr>
              <a:t>It</a:t>
            </a:r>
            <a:r>
              <a:rPr lang="es-ES" sz="1600" dirty="0">
                <a:latin typeface="+mj-lt"/>
              </a:rPr>
              <a:t> </a:t>
            </a:r>
            <a:r>
              <a:rPr lang="es-ES" sz="1600" dirty="0" err="1">
                <a:latin typeface="+mj-lt"/>
              </a:rPr>
              <a:t>not</a:t>
            </a:r>
            <a:r>
              <a:rPr lang="es-ES" sz="1600" dirty="0">
                <a:latin typeface="+mj-lt"/>
              </a:rPr>
              <a:t> </a:t>
            </a:r>
            <a:r>
              <a:rPr lang="es-ES" sz="1600" dirty="0" err="1">
                <a:latin typeface="+mj-lt"/>
              </a:rPr>
              <a:t>always</a:t>
            </a:r>
            <a:r>
              <a:rPr lang="es-ES" sz="1600" dirty="0">
                <a:latin typeface="+mj-lt"/>
              </a:rPr>
              <a:t> </a:t>
            </a:r>
            <a:r>
              <a:rPr lang="es-ES" sz="1600" dirty="0" err="1">
                <a:latin typeface="+mj-lt"/>
              </a:rPr>
              <a:t>doable</a:t>
            </a:r>
            <a:r>
              <a:rPr lang="es-ES" sz="1600" dirty="0">
                <a:latin typeface="+mj-lt"/>
              </a:rPr>
              <a:t> </a:t>
            </a:r>
            <a:r>
              <a:rPr lang="es-ES" sz="1600" dirty="0" err="1">
                <a:latin typeface="+mj-lt"/>
              </a:rPr>
              <a:t>to</a:t>
            </a:r>
            <a:r>
              <a:rPr lang="es-ES" sz="1600" dirty="0">
                <a:latin typeface="+mj-lt"/>
              </a:rPr>
              <a:t> </a:t>
            </a:r>
            <a:r>
              <a:rPr lang="es-ES" sz="1600" dirty="0" err="1">
                <a:latin typeface="+mj-lt"/>
              </a:rPr>
              <a:t>map</a:t>
            </a:r>
            <a:r>
              <a:rPr lang="es-ES" sz="1600" dirty="0">
                <a:latin typeface="+mj-lt"/>
              </a:rPr>
              <a:t> CAMARA “OAM </a:t>
            </a:r>
            <a:r>
              <a:rPr lang="es-ES" sz="1600" dirty="0" err="1">
                <a:latin typeface="+mj-lt"/>
              </a:rPr>
              <a:t>APIs</a:t>
            </a:r>
            <a:r>
              <a:rPr lang="es-ES" sz="1600" dirty="0">
                <a:latin typeface="+mj-lt"/>
              </a:rPr>
              <a:t>” </a:t>
            </a:r>
            <a:r>
              <a:rPr lang="es-ES" sz="1600" dirty="0" err="1">
                <a:latin typeface="+mj-lt"/>
              </a:rPr>
              <a:t>into</a:t>
            </a:r>
            <a:r>
              <a:rPr lang="es-ES" sz="1600" dirty="0">
                <a:latin typeface="+mj-lt"/>
              </a:rPr>
              <a:t> TM </a:t>
            </a:r>
            <a:r>
              <a:rPr lang="es-ES" sz="1600" dirty="0" err="1">
                <a:latin typeface="+mj-lt"/>
              </a:rPr>
              <a:t>Forum</a:t>
            </a:r>
            <a:r>
              <a:rPr lang="es-ES" sz="1600" dirty="0">
                <a:latin typeface="+mj-lt"/>
              </a:rPr>
              <a:t> Open </a:t>
            </a:r>
            <a:r>
              <a:rPr lang="es-ES" sz="1600" dirty="0" err="1">
                <a:latin typeface="+mj-lt"/>
              </a:rPr>
              <a:t>APIs</a:t>
            </a:r>
            <a:r>
              <a:rPr lang="es-ES" sz="1600" dirty="0">
                <a:latin typeface="+mj-lt"/>
              </a:rPr>
              <a:t>; </a:t>
            </a:r>
            <a:r>
              <a:rPr lang="es-ES" sz="1600" dirty="0" err="1">
                <a:highlight>
                  <a:srgbClr val="FFFF00"/>
                </a:highlight>
                <a:latin typeface="+mj-lt"/>
              </a:rPr>
              <a:t>for</a:t>
            </a:r>
            <a:r>
              <a:rPr lang="es-ES" sz="1600" dirty="0">
                <a:highlight>
                  <a:srgbClr val="FFFF00"/>
                </a:highlight>
                <a:latin typeface="+mj-lt"/>
              </a:rPr>
              <a:t> </a:t>
            </a:r>
            <a:r>
              <a:rPr lang="es-ES" sz="1600" dirty="0" err="1">
                <a:highlight>
                  <a:srgbClr val="FFFF00"/>
                </a:highlight>
                <a:latin typeface="+mj-lt"/>
              </a:rPr>
              <a:t>those</a:t>
            </a:r>
            <a:r>
              <a:rPr lang="es-ES" sz="1600" dirty="0">
                <a:highlight>
                  <a:srgbClr val="FFFF00"/>
                </a:highlight>
                <a:latin typeface="+mj-lt"/>
              </a:rPr>
              <a:t> cases, </a:t>
            </a:r>
            <a:r>
              <a:rPr lang="es-ES" sz="1600" b="1" dirty="0">
                <a:highlight>
                  <a:srgbClr val="FFFF00"/>
                </a:highlight>
                <a:latin typeface="+mj-lt"/>
              </a:rPr>
              <a:t>SA5 can </a:t>
            </a:r>
            <a:r>
              <a:rPr lang="es-ES" sz="1600" b="1" dirty="0" err="1">
                <a:highlight>
                  <a:srgbClr val="FFFF00"/>
                </a:highlight>
                <a:latin typeface="+mj-lt"/>
              </a:rPr>
              <a:t>provide</a:t>
            </a:r>
            <a:r>
              <a:rPr lang="es-ES" sz="1600" b="1" dirty="0">
                <a:highlight>
                  <a:srgbClr val="FFFF00"/>
                </a:highlight>
                <a:latin typeface="+mj-lt"/>
              </a:rPr>
              <a:t> non-prescriptive </a:t>
            </a:r>
            <a:r>
              <a:rPr lang="es-ES" sz="1600" b="1" dirty="0" err="1">
                <a:highlight>
                  <a:srgbClr val="FFFF00"/>
                </a:highlight>
                <a:latin typeface="+mj-lt"/>
              </a:rPr>
              <a:t>guidelines</a:t>
            </a:r>
            <a:r>
              <a:rPr lang="es-ES" sz="1600" b="1" dirty="0">
                <a:highlight>
                  <a:srgbClr val="FFFF00"/>
                </a:highlight>
                <a:latin typeface="+mj-lt"/>
              </a:rPr>
              <a:t> and </a:t>
            </a:r>
            <a:r>
              <a:rPr lang="es-ES" sz="1600" b="1" dirty="0" err="1">
                <a:highlight>
                  <a:srgbClr val="FFFF00"/>
                </a:highlight>
                <a:latin typeface="+mj-lt"/>
              </a:rPr>
              <a:t>recommendations</a:t>
            </a:r>
            <a:r>
              <a:rPr lang="es-ES" sz="1600" b="1" dirty="0">
                <a:highlight>
                  <a:srgbClr val="FFFF00"/>
                </a:highlight>
                <a:latin typeface="+mj-lt"/>
              </a:rPr>
              <a:t> </a:t>
            </a:r>
            <a:r>
              <a:rPr lang="es-ES" sz="1600" b="1" dirty="0" err="1">
                <a:highlight>
                  <a:srgbClr val="FFFF00"/>
                </a:highlight>
                <a:latin typeface="+mj-lt"/>
              </a:rPr>
              <a:t>on</a:t>
            </a:r>
            <a:r>
              <a:rPr lang="es-ES" sz="1600" b="1" dirty="0">
                <a:highlight>
                  <a:srgbClr val="FFFF00"/>
                </a:highlight>
                <a:latin typeface="+mj-lt"/>
              </a:rPr>
              <a:t> </a:t>
            </a:r>
            <a:r>
              <a:rPr lang="es-ES" sz="1600" b="1" dirty="0" err="1">
                <a:highlight>
                  <a:srgbClr val="FFFF00"/>
                </a:highlight>
                <a:latin typeface="+mj-lt"/>
              </a:rPr>
              <a:t>how</a:t>
            </a:r>
            <a:r>
              <a:rPr lang="es-ES" sz="1600" b="1" dirty="0">
                <a:highlight>
                  <a:srgbClr val="FFFF00"/>
                </a:highlight>
                <a:latin typeface="+mj-lt"/>
              </a:rPr>
              <a:t> CAMARA “OAM </a:t>
            </a:r>
            <a:r>
              <a:rPr lang="es-ES" sz="1600" b="1" dirty="0" err="1">
                <a:highlight>
                  <a:srgbClr val="FFFF00"/>
                </a:highlight>
                <a:latin typeface="+mj-lt"/>
              </a:rPr>
              <a:t>APIs</a:t>
            </a:r>
            <a:r>
              <a:rPr lang="es-ES" sz="1600" b="1" dirty="0">
                <a:highlight>
                  <a:srgbClr val="FFFF00"/>
                </a:highlight>
                <a:latin typeface="+mj-lt"/>
              </a:rPr>
              <a:t>” can be </a:t>
            </a:r>
            <a:r>
              <a:rPr lang="es-ES" sz="1600" b="1" dirty="0" err="1">
                <a:highlight>
                  <a:srgbClr val="FFFF00"/>
                </a:highlight>
                <a:latin typeface="+mj-lt"/>
              </a:rPr>
              <a:t>mapped</a:t>
            </a:r>
            <a:r>
              <a:rPr lang="es-ES" sz="1600" b="1" dirty="0">
                <a:highlight>
                  <a:srgbClr val="FFFF00"/>
                </a:highlight>
                <a:latin typeface="+mj-lt"/>
              </a:rPr>
              <a:t> </a:t>
            </a:r>
            <a:r>
              <a:rPr lang="es-ES" sz="1600" b="1" dirty="0" err="1">
                <a:highlight>
                  <a:srgbClr val="FFFF00"/>
                </a:highlight>
                <a:latin typeface="+mj-lt"/>
              </a:rPr>
              <a:t>to</a:t>
            </a:r>
            <a:r>
              <a:rPr lang="es-ES" sz="1600" b="1" dirty="0">
                <a:highlight>
                  <a:srgbClr val="FFFF00"/>
                </a:highlight>
                <a:latin typeface="+mj-lt"/>
              </a:rPr>
              <a:t> SA5 </a:t>
            </a:r>
            <a:r>
              <a:rPr lang="es-ES" sz="1600" b="1" dirty="0" err="1">
                <a:highlight>
                  <a:srgbClr val="FFFF00"/>
                </a:highlight>
                <a:latin typeface="+mj-lt"/>
              </a:rPr>
              <a:t>APIs</a:t>
            </a:r>
            <a:r>
              <a:rPr lang="es-ES" sz="1600" b="1" dirty="0">
                <a:highlight>
                  <a:srgbClr val="FFFF00"/>
                </a:highlight>
                <a:latin typeface="+mj-lt"/>
              </a:rPr>
              <a:t> (</a:t>
            </a:r>
            <a:r>
              <a:rPr lang="es-ES" sz="1600" b="1" dirty="0" err="1">
                <a:highlight>
                  <a:srgbClr val="FFFF00"/>
                </a:highlight>
                <a:latin typeface="+mj-lt"/>
              </a:rPr>
              <a:t>MnSs</a:t>
            </a:r>
            <a:r>
              <a:rPr lang="es-ES" sz="1600" b="1" dirty="0">
                <a:highlight>
                  <a:srgbClr val="FFFF00"/>
                </a:highlight>
                <a:latin typeface="+mj-lt"/>
              </a:rPr>
              <a:t>). </a:t>
            </a:r>
            <a:endParaRPr lang="es-ES" sz="1400" b="1" dirty="0">
              <a:highlight>
                <a:srgbClr val="FFFF00"/>
              </a:highlight>
            </a:endParaRPr>
          </a:p>
          <a:p>
            <a:endParaRPr lang="es-ES" sz="1400" dirty="0"/>
          </a:p>
          <a:p>
            <a:endParaRPr lang="es-ES" sz="1400" dirty="0"/>
          </a:p>
        </p:txBody>
      </p:sp>
      <p:pic>
        <p:nvPicPr>
          <p:cNvPr id="344" name="Picture 343">
            <a:extLst>
              <a:ext uri="{FF2B5EF4-FFF2-40B4-BE49-F238E27FC236}">
                <a16:creationId xmlns:a16="http://schemas.microsoft.com/office/drawing/2014/main" id="{5EA70856-77A2-F3AE-1976-78D153222F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0" y="1620300"/>
            <a:ext cx="7772400" cy="4356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714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407699-FD61-568A-D647-5D44B2DE99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ES" dirty="0">
                <a:solidFill>
                  <a:schemeClr val="bg1">
                    <a:lumMod val="85000"/>
                  </a:schemeClr>
                </a:solidFill>
              </a:rPr>
              <a:t>Introduction</a:t>
            </a:r>
          </a:p>
          <a:p>
            <a:r>
              <a:rPr lang="en-ES" dirty="0">
                <a:solidFill>
                  <a:schemeClr val="bg1">
                    <a:lumMod val="85000"/>
                  </a:schemeClr>
                </a:solidFill>
              </a:rPr>
              <a:t>CAMARA project overview</a:t>
            </a:r>
          </a:p>
          <a:p>
            <a:r>
              <a:rPr lang="en-ES" dirty="0">
                <a:solidFill>
                  <a:schemeClr val="bg1">
                    <a:lumMod val="85000"/>
                  </a:schemeClr>
                </a:solidFill>
              </a:rPr>
              <a:t>NaaS ecosystem map</a:t>
            </a:r>
          </a:p>
          <a:p>
            <a:r>
              <a:rPr lang="en-ES" dirty="0"/>
              <a:t>Conclusions and recommendations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2B505FD1-6F1E-8934-D163-E0B799B93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ES" dirty="0"/>
              <a:t>Outline</a:t>
            </a:r>
          </a:p>
        </p:txBody>
      </p:sp>
    </p:spTree>
    <p:extLst>
      <p:ext uri="{BB962C8B-B14F-4D97-AF65-F5344CB8AC3E}">
        <p14:creationId xmlns:p14="http://schemas.microsoft.com/office/powerpoint/2010/main" val="3481634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407699-FD61-568A-D647-5D44B2DE99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ES" dirty="0"/>
              <a:t>Introduction</a:t>
            </a:r>
          </a:p>
          <a:p>
            <a:r>
              <a:rPr lang="en-ES" dirty="0"/>
              <a:t>CAMARA project overview</a:t>
            </a:r>
          </a:p>
          <a:p>
            <a:r>
              <a:rPr lang="en-ES" dirty="0"/>
              <a:t>NaaS ecosystem map</a:t>
            </a:r>
          </a:p>
          <a:p>
            <a:r>
              <a:rPr lang="en-ES" dirty="0"/>
              <a:t>Conclusions and recommendations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2B505FD1-6F1E-8934-D163-E0B799B93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ES" dirty="0"/>
              <a:t>Outline</a:t>
            </a:r>
          </a:p>
        </p:txBody>
      </p:sp>
    </p:spTree>
    <p:extLst>
      <p:ext uri="{BB962C8B-B14F-4D97-AF65-F5344CB8AC3E}">
        <p14:creationId xmlns:p14="http://schemas.microsoft.com/office/powerpoint/2010/main" val="3893661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19FF29-F343-45CB-88FD-0A3669F73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Industry-wide</a:t>
            </a:r>
            <a:r>
              <a:rPr lang="fr-FR" dirty="0"/>
              <a:t> conclusions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2CD4684D-39F6-E253-1760-AEE83599664E}"/>
              </a:ext>
            </a:extLst>
          </p:cNvPr>
          <p:cNvSpPr txBox="1">
            <a:spLocks/>
          </p:cNvSpPr>
          <p:nvPr/>
        </p:nvSpPr>
        <p:spPr>
          <a:xfrm>
            <a:off x="346800" y="932345"/>
            <a:ext cx="11498399" cy="1702271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>
                <a:latin typeface="+mj-lt"/>
              </a:rPr>
              <a:t>The </a:t>
            </a:r>
            <a:r>
              <a:rPr lang="fr-FR" sz="1600" b="1" dirty="0" err="1">
                <a:latin typeface="+mj-lt"/>
              </a:rPr>
              <a:t>controllable</a:t>
            </a:r>
            <a:r>
              <a:rPr lang="fr-FR" sz="1600" b="1" dirty="0">
                <a:latin typeface="+mj-lt"/>
              </a:rPr>
              <a:t> and on-</a:t>
            </a:r>
            <a:r>
              <a:rPr lang="fr-FR" sz="1600" b="1" dirty="0" err="1">
                <a:latin typeface="+mj-lt"/>
              </a:rPr>
              <a:t>demand</a:t>
            </a:r>
            <a:r>
              <a:rPr lang="fr-FR" sz="1600" b="1" dirty="0">
                <a:latin typeface="+mj-lt"/>
              </a:rPr>
              <a:t> </a:t>
            </a:r>
            <a:r>
              <a:rPr lang="fr-FR" sz="1600" dirty="0" err="1">
                <a:latin typeface="+mj-lt"/>
              </a:rPr>
              <a:t>exposure</a:t>
            </a:r>
            <a:r>
              <a:rPr lang="fr-FR" sz="1600" dirty="0">
                <a:latin typeface="+mj-lt"/>
              </a:rPr>
              <a:t> of </a:t>
            </a:r>
            <a:r>
              <a:rPr lang="fr-FR" sz="1600" dirty="0" err="1">
                <a:latin typeface="+mj-lt"/>
              </a:rPr>
              <a:t>CSPs</a:t>
            </a:r>
            <a:r>
              <a:rPr lang="fr-FR" sz="1600" dirty="0">
                <a:latin typeface="+mj-lt"/>
              </a:rPr>
              <a:t> </a:t>
            </a:r>
            <a:r>
              <a:rPr lang="fr-FR" sz="1600" dirty="0" err="1">
                <a:latin typeface="+mj-lt"/>
              </a:rPr>
              <a:t>capabilities</a:t>
            </a:r>
            <a:r>
              <a:rPr lang="fr-FR" sz="1600" dirty="0">
                <a:latin typeface="+mj-lt"/>
              </a:rPr>
              <a:t> </a:t>
            </a:r>
            <a:r>
              <a:rPr lang="fr-FR" sz="1600" dirty="0" err="1">
                <a:latin typeface="+mj-lt"/>
              </a:rPr>
              <a:t>will</a:t>
            </a:r>
            <a:r>
              <a:rPr lang="fr-FR" sz="1600" dirty="0">
                <a:latin typeface="+mj-lt"/>
              </a:rPr>
              <a:t> pave the </a:t>
            </a:r>
            <a:r>
              <a:rPr lang="fr-FR" sz="1600" dirty="0" err="1">
                <a:latin typeface="+mj-lt"/>
              </a:rPr>
              <a:t>way</a:t>
            </a:r>
            <a:r>
              <a:rPr lang="fr-FR" sz="1600" dirty="0">
                <a:latin typeface="+mj-lt"/>
              </a:rPr>
              <a:t> for </a:t>
            </a:r>
            <a:r>
              <a:rPr lang="fr-FR" sz="1600" dirty="0" err="1">
                <a:latin typeface="+mj-lt"/>
              </a:rPr>
              <a:t>transforming</a:t>
            </a:r>
            <a:r>
              <a:rPr lang="fr-FR" sz="1600" dirty="0">
                <a:latin typeface="+mj-lt"/>
              </a:rPr>
              <a:t> </a:t>
            </a:r>
            <a:r>
              <a:rPr lang="fr-FR" sz="1600" dirty="0" err="1">
                <a:latin typeface="+mj-lt"/>
              </a:rPr>
              <a:t>telco</a:t>
            </a:r>
            <a:r>
              <a:rPr lang="fr-FR" sz="1600" dirty="0">
                <a:latin typeface="+mj-lt"/>
              </a:rPr>
              <a:t> networks </a:t>
            </a:r>
            <a:r>
              <a:rPr lang="fr-FR" sz="1600" dirty="0" err="1">
                <a:latin typeface="+mj-lt"/>
              </a:rPr>
              <a:t>into</a:t>
            </a:r>
            <a:r>
              <a:rPr lang="fr-FR" sz="1600" dirty="0">
                <a:latin typeface="+mj-lt"/>
              </a:rPr>
              <a:t> programmable service </a:t>
            </a:r>
            <a:r>
              <a:rPr lang="fr-FR" sz="1600" dirty="0" err="1">
                <a:latin typeface="+mj-lt"/>
              </a:rPr>
              <a:t>enablement</a:t>
            </a:r>
            <a:r>
              <a:rPr lang="fr-FR" sz="1600" dirty="0">
                <a:latin typeface="+mj-lt"/>
              </a:rPr>
              <a:t> platforms, </a:t>
            </a:r>
            <a:r>
              <a:rPr lang="fr-FR" sz="1600" dirty="0" err="1">
                <a:latin typeface="+mj-lt"/>
              </a:rPr>
              <a:t>facilitating</a:t>
            </a:r>
            <a:r>
              <a:rPr lang="fr-FR" sz="1600" dirty="0">
                <a:latin typeface="+mj-lt"/>
              </a:rPr>
              <a:t> </a:t>
            </a:r>
            <a:r>
              <a:rPr lang="fr-FR" sz="1600" b="1" dirty="0">
                <a:latin typeface="+mj-lt"/>
              </a:rPr>
              <a:t>network-application </a:t>
            </a:r>
            <a:r>
              <a:rPr lang="fr-FR" sz="1600" b="1" dirty="0" err="1">
                <a:latin typeface="+mj-lt"/>
              </a:rPr>
              <a:t>integration</a:t>
            </a:r>
            <a:r>
              <a:rPr lang="fr-FR" sz="1600" b="1" dirty="0">
                <a:latin typeface="+mj-lt"/>
              </a:rPr>
              <a:t>. </a:t>
            </a:r>
            <a:r>
              <a:rPr lang="fr-FR" sz="1600" dirty="0">
                <a:latin typeface="+mj-lt"/>
              </a:rPr>
              <a:t>This </a:t>
            </a:r>
            <a:r>
              <a:rPr lang="fr-FR" sz="1600" dirty="0" err="1">
                <a:latin typeface="+mj-lt"/>
              </a:rPr>
              <a:t>is</a:t>
            </a:r>
            <a:r>
              <a:rPr lang="fr-FR" sz="1600" dirty="0">
                <a:latin typeface="+mj-lt"/>
              </a:rPr>
              <a:t> a </a:t>
            </a:r>
            <a:r>
              <a:rPr lang="fr-FR" sz="1600" dirty="0" err="1">
                <a:latin typeface="+mj-lt"/>
              </a:rPr>
              <a:t>win-win</a:t>
            </a:r>
            <a:r>
              <a:rPr lang="fr-FR" sz="1600" dirty="0">
                <a:latin typeface="+mj-lt"/>
              </a:rPr>
              <a:t> for </a:t>
            </a:r>
            <a:r>
              <a:rPr lang="fr-FR" sz="1600" dirty="0" err="1">
                <a:latin typeface="+mj-lt"/>
              </a:rPr>
              <a:t>both</a:t>
            </a:r>
            <a:r>
              <a:rPr lang="fr-FR" sz="1600" dirty="0">
                <a:latin typeface="+mj-lt"/>
              </a:rPr>
              <a:t> </a:t>
            </a:r>
            <a:r>
              <a:rPr lang="fr-FR" sz="1600" dirty="0" err="1">
                <a:latin typeface="+mj-lt"/>
              </a:rPr>
              <a:t>CSPs</a:t>
            </a:r>
            <a:r>
              <a:rPr lang="fr-FR" sz="1600" dirty="0">
                <a:latin typeface="+mj-lt"/>
              </a:rPr>
              <a:t> and 3rd parties: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1400" dirty="0">
                <a:latin typeface="+mj-lt"/>
              </a:rPr>
              <a:t>CSP: new revenue </a:t>
            </a:r>
            <a:r>
              <a:rPr lang="fr-FR" sz="1400" dirty="0" err="1">
                <a:latin typeface="+mj-lt"/>
              </a:rPr>
              <a:t>streams</a:t>
            </a:r>
            <a:r>
              <a:rPr lang="fr-FR" sz="1400" dirty="0">
                <a:latin typeface="+mj-lt"/>
              </a:rPr>
              <a:t> and CAPEX </a:t>
            </a:r>
            <a:r>
              <a:rPr lang="fr-FR" sz="1400" dirty="0" err="1">
                <a:latin typeface="+mj-lt"/>
              </a:rPr>
              <a:t>amortization</a:t>
            </a:r>
            <a:r>
              <a:rPr lang="fr-FR" sz="1400" dirty="0">
                <a:latin typeface="+mj-lt"/>
              </a:rPr>
              <a:t> (</a:t>
            </a:r>
            <a:r>
              <a:rPr lang="fr-FR" sz="1400" dirty="0" err="1">
                <a:latin typeface="+mj-lt"/>
              </a:rPr>
              <a:t>monetizing</a:t>
            </a:r>
            <a:r>
              <a:rPr lang="fr-FR" sz="1400" dirty="0">
                <a:latin typeface="+mj-lt"/>
              </a:rPr>
              <a:t> </a:t>
            </a:r>
            <a:r>
              <a:rPr lang="fr-FR" sz="1400" dirty="0" err="1">
                <a:latin typeface="+mj-lt"/>
              </a:rPr>
              <a:t>investment</a:t>
            </a:r>
            <a:r>
              <a:rPr lang="fr-FR" sz="1400" dirty="0">
                <a:latin typeface="+mj-lt"/>
              </a:rPr>
              <a:t> made in </a:t>
            </a:r>
            <a:r>
              <a:rPr lang="fr-FR" sz="1400" dirty="0" err="1">
                <a:latin typeface="+mj-lt"/>
              </a:rPr>
              <a:t>fiber</a:t>
            </a:r>
            <a:r>
              <a:rPr lang="fr-FR" sz="1400" dirty="0">
                <a:latin typeface="+mj-lt"/>
              </a:rPr>
              <a:t>, </a:t>
            </a:r>
            <a:r>
              <a:rPr lang="fr-FR" sz="1400" dirty="0" err="1">
                <a:latin typeface="+mj-lt"/>
              </a:rPr>
              <a:t>edge</a:t>
            </a:r>
            <a:r>
              <a:rPr lang="fr-FR" sz="1400" dirty="0">
                <a:latin typeface="+mj-lt"/>
              </a:rPr>
              <a:t> </a:t>
            </a:r>
            <a:r>
              <a:rPr lang="fr-FR" sz="1400" dirty="0" err="1">
                <a:latin typeface="+mj-lt"/>
              </a:rPr>
              <a:t>computing</a:t>
            </a:r>
            <a:r>
              <a:rPr lang="fr-FR" sz="1400" dirty="0">
                <a:latin typeface="+mj-lt"/>
              </a:rPr>
              <a:t> and 4G+5G)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1400" dirty="0">
                <a:latin typeface="+mj-lt"/>
              </a:rPr>
              <a:t>3rd parties: </a:t>
            </a:r>
            <a:r>
              <a:rPr lang="fr-FR" sz="1400" dirty="0" err="1">
                <a:latin typeface="+mj-lt"/>
              </a:rPr>
              <a:t>flee</a:t>
            </a:r>
            <a:r>
              <a:rPr lang="fr-FR" sz="1400" dirty="0">
                <a:latin typeface="+mj-lt"/>
              </a:rPr>
              <a:t> </a:t>
            </a:r>
            <a:r>
              <a:rPr lang="fr-FR" sz="1400" dirty="0" err="1">
                <a:latin typeface="+mj-lt"/>
              </a:rPr>
              <a:t>from</a:t>
            </a:r>
            <a:r>
              <a:rPr lang="fr-FR" sz="1400" dirty="0">
                <a:latin typeface="+mj-lt"/>
              </a:rPr>
              <a:t> </a:t>
            </a:r>
            <a:r>
              <a:rPr lang="fr-FR" sz="1400" dirty="0" err="1">
                <a:latin typeface="+mj-lt"/>
              </a:rPr>
              <a:t>traditional</a:t>
            </a:r>
            <a:r>
              <a:rPr lang="fr-FR" sz="1400" dirty="0">
                <a:latin typeface="+mj-lt"/>
              </a:rPr>
              <a:t> best-effort service </a:t>
            </a:r>
            <a:r>
              <a:rPr lang="fr-FR" sz="1400" dirty="0" err="1">
                <a:latin typeface="+mj-lt"/>
              </a:rPr>
              <a:t>delivery</a:t>
            </a:r>
            <a:r>
              <a:rPr lang="fr-FR" sz="1400" dirty="0">
                <a:latin typeface="+mj-lt"/>
              </a:rPr>
              <a:t>, tapping </a:t>
            </a:r>
            <a:r>
              <a:rPr lang="fr-FR" sz="1400" dirty="0" err="1">
                <a:latin typeface="+mj-lt"/>
              </a:rPr>
              <a:t>now</a:t>
            </a:r>
            <a:r>
              <a:rPr lang="fr-FR" sz="1400" dirty="0">
                <a:latin typeface="+mj-lt"/>
              </a:rPr>
              <a:t> </a:t>
            </a:r>
            <a:r>
              <a:rPr lang="fr-FR" sz="1400" dirty="0" err="1">
                <a:latin typeface="+mj-lt"/>
              </a:rPr>
              <a:t>into</a:t>
            </a:r>
            <a:r>
              <a:rPr lang="fr-FR" sz="1400" dirty="0">
                <a:latin typeface="+mj-lt"/>
              </a:rPr>
              <a:t> </a:t>
            </a:r>
            <a:r>
              <a:rPr lang="fr-FR" sz="1400" dirty="0" err="1">
                <a:latin typeface="+mj-lt"/>
              </a:rPr>
              <a:t>exposed</a:t>
            </a:r>
            <a:r>
              <a:rPr lang="fr-FR" sz="1400" dirty="0">
                <a:latin typeface="+mj-lt"/>
              </a:rPr>
              <a:t> network </a:t>
            </a:r>
            <a:r>
              <a:rPr lang="fr-FR" sz="1400" dirty="0" err="1">
                <a:latin typeface="+mj-lt"/>
              </a:rPr>
              <a:t>capabilities</a:t>
            </a:r>
            <a:r>
              <a:rPr lang="fr-FR" sz="1400" dirty="0">
                <a:latin typeface="+mj-lt"/>
              </a:rPr>
              <a:t> to </a:t>
            </a:r>
            <a:r>
              <a:rPr lang="fr-FR" sz="1400" dirty="0" err="1">
                <a:latin typeface="+mj-lt"/>
              </a:rPr>
              <a:t>provide</a:t>
            </a:r>
            <a:r>
              <a:rPr lang="fr-FR" sz="1400" dirty="0">
                <a:latin typeface="+mj-lt"/>
              </a:rPr>
              <a:t> </a:t>
            </a:r>
            <a:r>
              <a:rPr lang="fr-FR" sz="1400" dirty="0" err="1">
                <a:latin typeface="+mj-lt"/>
              </a:rPr>
              <a:t>enhanced</a:t>
            </a:r>
            <a:r>
              <a:rPr lang="fr-FR" sz="1400" dirty="0">
                <a:latin typeface="+mj-lt"/>
              </a:rPr>
              <a:t> user </a:t>
            </a:r>
            <a:r>
              <a:rPr lang="fr-FR" sz="1400" dirty="0" err="1">
                <a:latin typeface="+mj-lt"/>
              </a:rPr>
              <a:t>experiences</a:t>
            </a:r>
            <a:r>
              <a:rPr lang="fr-FR" sz="1400" dirty="0">
                <a:latin typeface="+mj-lt"/>
              </a:rPr>
              <a:t> and </a:t>
            </a:r>
            <a:r>
              <a:rPr lang="fr-FR" sz="1400" dirty="0" err="1">
                <a:latin typeface="+mj-lt"/>
              </a:rPr>
              <a:t>contribute</a:t>
            </a:r>
            <a:r>
              <a:rPr lang="fr-FR" sz="1400" dirty="0">
                <a:latin typeface="+mj-lt"/>
              </a:rPr>
              <a:t> to digital </a:t>
            </a:r>
            <a:r>
              <a:rPr lang="fr-FR" sz="1400" dirty="0" err="1">
                <a:latin typeface="+mj-lt"/>
              </a:rPr>
              <a:t>ecosystem</a:t>
            </a:r>
            <a:r>
              <a:rPr lang="fr-FR" sz="1400" dirty="0">
                <a:latin typeface="+mj-lt"/>
              </a:rPr>
              <a:t> </a:t>
            </a:r>
            <a:r>
              <a:rPr lang="fr-FR" sz="1400" dirty="0" err="1">
                <a:latin typeface="+mj-lt"/>
              </a:rPr>
              <a:t>with</a:t>
            </a:r>
            <a:r>
              <a:rPr lang="fr-FR" sz="1400" dirty="0">
                <a:latin typeface="+mj-lt"/>
              </a:rPr>
              <a:t> new services.</a:t>
            </a:r>
          </a:p>
          <a:p>
            <a:pPr lvl="1"/>
            <a:endParaRPr lang="fr-FR" sz="1400" dirty="0">
              <a:latin typeface="+mj-lt"/>
            </a:endParaRPr>
          </a:p>
          <a:p>
            <a:pPr marL="285750" indent="-285750" defTabSz="1217524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en-GB" sz="1600" dirty="0">
                <a:latin typeface="+mj-lt"/>
                <a:cs typeface="Arial" panose="020B0604020202020204" pitchFamily="34" charset="0"/>
              </a:rPr>
              <a:t>CAMARA paves the way for industry-wide adoption of </a:t>
            </a:r>
            <a:r>
              <a:rPr lang="en-GB" sz="1600" dirty="0" err="1">
                <a:latin typeface="+mj-lt"/>
                <a:cs typeface="Arial" panose="020B0604020202020204" pitchFamily="34" charset="0"/>
              </a:rPr>
              <a:t>NaaS</a:t>
            </a:r>
            <a:r>
              <a:rPr lang="en-GB" sz="1600" dirty="0">
                <a:latin typeface="+mj-lt"/>
                <a:cs typeface="Arial" panose="020B0604020202020204" pitchFamily="34" charset="0"/>
              </a:rPr>
              <a:t>. 5 main reasons</a:t>
            </a:r>
          </a:p>
          <a:p>
            <a:pPr marL="800100" lvl="1" indent="-342900" defTabSz="1217524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Font typeface="+mj-lt"/>
              <a:buAutoNum type="arabicPeriod"/>
              <a:defRPr/>
            </a:pPr>
            <a:r>
              <a:rPr lang="en-GB" sz="1400" dirty="0">
                <a:latin typeface="+mj-lt"/>
                <a:cs typeface="Arial" panose="020B0604020202020204" pitchFamily="34" charset="0"/>
              </a:rPr>
              <a:t>Gather the most relevant stakeholders from </a:t>
            </a:r>
            <a:r>
              <a:rPr lang="en-GB" sz="1400" b="1" dirty="0">
                <a:latin typeface="+mj-lt"/>
                <a:cs typeface="Arial" panose="020B0604020202020204" pitchFamily="34" charset="0"/>
              </a:rPr>
              <a:t>the Telco, Cloud and Technology Sectors </a:t>
            </a:r>
            <a:r>
              <a:rPr lang="en-GB" sz="1400" dirty="0">
                <a:latin typeface="+mj-lt"/>
                <a:cs typeface="Arial" panose="020B0604020202020204" pitchFamily="34" charset="0"/>
              </a:rPr>
              <a:t>into an </a:t>
            </a:r>
            <a:r>
              <a:rPr lang="en-GB" sz="1400" b="1" dirty="0">
                <a:latin typeface="+mj-lt"/>
                <a:cs typeface="Arial" panose="020B0604020202020204" pitchFamily="34" charset="0"/>
              </a:rPr>
              <a:t>open and growing community</a:t>
            </a:r>
            <a:r>
              <a:rPr lang="en-GB" sz="1400" dirty="0">
                <a:latin typeface="+mj-lt"/>
                <a:cs typeface="Arial" panose="020B0604020202020204" pitchFamily="34" charset="0"/>
              </a:rPr>
              <a:t>, supported by GSMA and Linux Foundation. </a:t>
            </a:r>
          </a:p>
          <a:p>
            <a:pPr marL="800100" lvl="1" indent="-342900" defTabSz="1217524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Font typeface="+mj-lt"/>
              <a:buAutoNum type="arabicPeriod"/>
              <a:defRPr/>
            </a:pPr>
            <a:r>
              <a:rPr lang="en-GB" sz="1400" dirty="0">
                <a:latin typeface="+mj-lt"/>
                <a:cs typeface="Arial" panose="020B0604020202020204" pitchFamily="34" charset="0"/>
              </a:rPr>
              <a:t>Evolve the </a:t>
            </a:r>
            <a:r>
              <a:rPr lang="en-GB" sz="1400" b="1" dirty="0">
                <a:latin typeface="+mj-lt"/>
                <a:cs typeface="Arial" panose="020B0604020202020204" pitchFamily="34" charset="0"/>
              </a:rPr>
              <a:t>standardization process </a:t>
            </a:r>
            <a:r>
              <a:rPr lang="en-GB" sz="1400" dirty="0">
                <a:latin typeface="+mj-lt"/>
                <a:cs typeface="Arial" panose="020B0604020202020204" pitchFamily="34" charset="0"/>
              </a:rPr>
              <a:t>towards a </a:t>
            </a:r>
            <a:r>
              <a:rPr lang="en-GB" sz="1400" b="1" dirty="0">
                <a:latin typeface="+mj-lt"/>
                <a:cs typeface="Arial" panose="020B0604020202020204" pitchFamily="34" charset="0"/>
              </a:rPr>
              <a:t>contribution-driven “develop-first” style </a:t>
            </a:r>
            <a:r>
              <a:rPr lang="en-GB" sz="1400" dirty="0">
                <a:latin typeface="+mj-lt"/>
                <a:cs typeface="Arial" panose="020B0604020202020204" pitchFamily="34" charset="0"/>
              </a:rPr>
              <a:t>for APIs -&gt; more agile standardization process, closer to that of IT/cloud than to traditional telco.</a:t>
            </a:r>
          </a:p>
          <a:p>
            <a:pPr marL="800100" lvl="1" indent="-342900" defTabSz="1217524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Font typeface="+mj-lt"/>
              <a:buAutoNum type="arabicPeriod"/>
              <a:defRPr/>
            </a:pPr>
            <a:r>
              <a:rPr lang="en-GB" sz="1400" dirty="0">
                <a:latin typeface="+mj-lt"/>
                <a:cs typeface="Arial" panose="020B0604020202020204" pitchFamily="34" charset="0"/>
              </a:rPr>
              <a:t>APIs </a:t>
            </a:r>
            <a:r>
              <a:rPr lang="es-ES" sz="1400" dirty="0">
                <a:latin typeface="+mj-lt"/>
                <a:cs typeface="Arial" panose="020B0604020202020204" pitchFamily="34" charset="0"/>
              </a:rPr>
              <a:t>are </a:t>
            </a:r>
            <a:r>
              <a:rPr lang="es-ES" sz="1400" dirty="0" err="1">
                <a:latin typeface="+mj-lt"/>
                <a:cs typeface="Arial" panose="020B0604020202020204" pitchFamily="34" charset="0"/>
              </a:rPr>
              <a:t>designed</a:t>
            </a:r>
            <a:r>
              <a:rPr lang="es-ES" sz="1400" dirty="0">
                <a:latin typeface="+mj-lt"/>
                <a:cs typeface="Arial" panose="020B0604020202020204" pitchFamily="34" charset="0"/>
              </a:rPr>
              <a:t> </a:t>
            </a:r>
            <a:r>
              <a:rPr lang="es-ES" sz="1400" dirty="0" err="1">
                <a:latin typeface="+mj-lt"/>
                <a:cs typeface="Arial" panose="020B0604020202020204" pitchFamily="34" charset="0"/>
              </a:rPr>
              <a:t>according</a:t>
            </a:r>
            <a:r>
              <a:rPr lang="es-ES" sz="1400" dirty="0">
                <a:latin typeface="+mj-lt"/>
                <a:cs typeface="Arial" panose="020B0604020202020204" pitchFamily="34" charset="0"/>
              </a:rPr>
              <a:t> </a:t>
            </a:r>
            <a:r>
              <a:rPr lang="es-ES" sz="1400" dirty="0" err="1">
                <a:latin typeface="+mj-lt"/>
                <a:cs typeface="Arial" panose="020B0604020202020204" pitchFamily="34" charset="0"/>
              </a:rPr>
              <a:t>to</a:t>
            </a:r>
            <a:r>
              <a:rPr lang="es-ES" sz="1400" dirty="0">
                <a:latin typeface="+mj-lt"/>
                <a:cs typeface="Arial" panose="020B0604020202020204" pitchFamily="34" charset="0"/>
              </a:rPr>
              <a:t> </a:t>
            </a:r>
            <a:r>
              <a:rPr lang="es-ES" sz="1400" dirty="0" err="1">
                <a:latin typeface="+mj-lt"/>
                <a:cs typeface="Arial" panose="020B0604020202020204" pitchFamily="34" charset="0"/>
              </a:rPr>
              <a:t>what</a:t>
            </a:r>
            <a:r>
              <a:rPr lang="es-ES" sz="1400" dirty="0">
                <a:latin typeface="+mj-lt"/>
                <a:cs typeface="Arial" panose="020B0604020202020204" pitchFamily="34" charset="0"/>
              </a:rPr>
              <a:t> B2B and B2B2B </a:t>
            </a:r>
            <a:r>
              <a:rPr lang="es-ES" sz="1400" dirty="0" err="1">
                <a:latin typeface="+mj-lt"/>
                <a:cs typeface="Arial" panose="020B0604020202020204" pitchFamily="34" charset="0"/>
              </a:rPr>
              <a:t>customers</a:t>
            </a:r>
            <a:r>
              <a:rPr lang="es-ES" sz="1400" dirty="0">
                <a:latin typeface="+mj-lt"/>
                <a:cs typeface="Arial" panose="020B0604020202020204" pitchFamily="34" charset="0"/>
              </a:rPr>
              <a:t> are </a:t>
            </a:r>
            <a:r>
              <a:rPr lang="es-ES" sz="1400" dirty="0" err="1">
                <a:latin typeface="+mj-lt"/>
                <a:cs typeface="Arial" panose="020B0604020202020204" pitchFamily="34" charset="0"/>
              </a:rPr>
              <a:t>asking</a:t>
            </a:r>
            <a:r>
              <a:rPr lang="es-ES" sz="1400" dirty="0">
                <a:latin typeface="+mj-lt"/>
                <a:cs typeface="Arial" panose="020B0604020202020204" pitchFamily="34" charset="0"/>
              </a:rPr>
              <a:t> </a:t>
            </a:r>
            <a:r>
              <a:rPr lang="es-ES" sz="1400" dirty="0" err="1">
                <a:latin typeface="+mj-lt"/>
                <a:cs typeface="Arial" panose="020B0604020202020204" pitchFamily="34" charset="0"/>
              </a:rPr>
              <a:t>CSPs</a:t>
            </a:r>
            <a:r>
              <a:rPr lang="es-ES" sz="1400" dirty="0">
                <a:latin typeface="+mj-lt"/>
                <a:cs typeface="Arial" panose="020B0604020202020204" pitchFamily="34" charset="0"/>
              </a:rPr>
              <a:t>: </a:t>
            </a:r>
            <a:r>
              <a:rPr lang="es-ES" sz="1400" dirty="0" err="1">
                <a:latin typeface="+mj-lt"/>
                <a:cs typeface="Arial" panose="020B0604020202020204" pitchFamily="34" charset="0"/>
              </a:rPr>
              <a:t>APIs</a:t>
            </a:r>
            <a:r>
              <a:rPr lang="es-ES" sz="1400" dirty="0">
                <a:latin typeface="+mj-lt"/>
                <a:cs typeface="Arial" panose="020B0604020202020204" pitchFamily="34" charset="0"/>
              </a:rPr>
              <a:t> </a:t>
            </a:r>
            <a:r>
              <a:rPr lang="es-ES" sz="1400" dirty="0" err="1">
                <a:latin typeface="+mj-lt"/>
                <a:cs typeface="Arial" panose="020B0604020202020204" pitchFamily="34" charset="0"/>
              </a:rPr>
              <a:t>which</a:t>
            </a:r>
            <a:r>
              <a:rPr lang="es-ES" sz="1400" dirty="0">
                <a:latin typeface="+mj-lt"/>
                <a:cs typeface="Arial" panose="020B0604020202020204" pitchFamily="34" charset="0"/>
              </a:rPr>
              <a:t> are </a:t>
            </a:r>
            <a:r>
              <a:rPr lang="es-ES" sz="1400" b="1" dirty="0">
                <a:latin typeface="+mj-lt"/>
                <a:cs typeface="Arial" panose="020B0604020202020204" pitchFamily="34" charset="0"/>
              </a:rPr>
              <a:t>simple, </a:t>
            </a:r>
            <a:r>
              <a:rPr lang="es-ES" sz="1400" b="1" dirty="0" err="1">
                <a:latin typeface="+mj-lt"/>
                <a:cs typeface="Arial" panose="020B0604020202020204" pitchFamily="34" charset="0"/>
              </a:rPr>
              <a:t>easy</a:t>
            </a:r>
            <a:r>
              <a:rPr lang="es-ES" sz="1400" b="1" dirty="0">
                <a:latin typeface="+mj-lt"/>
                <a:cs typeface="Arial" panose="020B0604020202020204" pitchFamily="34" charset="0"/>
              </a:rPr>
              <a:t>-</a:t>
            </a:r>
            <a:r>
              <a:rPr lang="es-ES" sz="1400" b="1" dirty="0" err="1">
                <a:latin typeface="+mj-lt"/>
                <a:cs typeface="Arial" panose="020B0604020202020204" pitchFamily="34" charset="0"/>
              </a:rPr>
              <a:t>to</a:t>
            </a:r>
            <a:r>
              <a:rPr lang="es-ES" sz="1400" b="1" dirty="0">
                <a:latin typeface="+mj-lt"/>
                <a:cs typeface="Arial" panose="020B0604020202020204" pitchFamily="34" charset="0"/>
              </a:rPr>
              <a:t>-use and </a:t>
            </a:r>
            <a:r>
              <a:rPr lang="es-ES" sz="1400" b="1" dirty="0" err="1">
                <a:latin typeface="+mj-lt"/>
                <a:cs typeface="Arial" panose="020B0604020202020204" pitchFamily="34" charset="0"/>
              </a:rPr>
              <a:t>developer-oriented</a:t>
            </a:r>
            <a:r>
              <a:rPr lang="es-ES" sz="1400" b="1" dirty="0">
                <a:latin typeface="+mj-lt"/>
                <a:cs typeface="Arial" panose="020B0604020202020204" pitchFamily="34" charset="0"/>
              </a:rPr>
              <a:t>, </a:t>
            </a:r>
            <a:r>
              <a:rPr lang="es-ES" sz="1400" b="1" dirty="0" err="1">
                <a:latin typeface="+mj-lt"/>
                <a:cs typeface="Arial" panose="020B0604020202020204" pitchFamily="34" charset="0"/>
              </a:rPr>
              <a:t>providing</a:t>
            </a:r>
            <a:r>
              <a:rPr lang="es-ES" sz="1400" b="1" dirty="0">
                <a:latin typeface="+mj-lt"/>
                <a:cs typeface="Arial" panose="020B0604020202020204" pitchFamily="34" charset="0"/>
              </a:rPr>
              <a:t> similar </a:t>
            </a:r>
            <a:r>
              <a:rPr lang="es-ES" sz="1400" b="1" dirty="0" err="1">
                <a:latin typeface="+mj-lt"/>
                <a:cs typeface="Arial" panose="020B0604020202020204" pitchFamily="34" charset="0"/>
              </a:rPr>
              <a:t>customer</a:t>
            </a:r>
            <a:r>
              <a:rPr lang="es-ES" sz="1400" b="1" dirty="0">
                <a:latin typeface="+mj-lt"/>
                <a:cs typeface="Arial" panose="020B0604020202020204" pitchFamily="34" charset="0"/>
              </a:rPr>
              <a:t> </a:t>
            </a:r>
            <a:r>
              <a:rPr lang="es-ES" sz="1400" b="1" dirty="0" err="1">
                <a:latin typeface="+mj-lt"/>
                <a:cs typeface="Arial" panose="020B0604020202020204" pitchFamily="34" charset="0"/>
              </a:rPr>
              <a:t>experience</a:t>
            </a:r>
            <a:r>
              <a:rPr lang="es-ES" sz="1400" b="1" dirty="0">
                <a:latin typeface="+mj-lt"/>
                <a:cs typeface="Arial" panose="020B0604020202020204" pitchFamily="34" charset="0"/>
              </a:rPr>
              <a:t> </a:t>
            </a:r>
            <a:r>
              <a:rPr lang="es-ES" sz="1400" b="1" dirty="0" err="1">
                <a:latin typeface="+mj-lt"/>
                <a:cs typeface="Arial" panose="020B0604020202020204" pitchFamily="34" charset="0"/>
              </a:rPr>
              <a:t>such</a:t>
            </a:r>
            <a:r>
              <a:rPr lang="es-ES" sz="1400" b="1" dirty="0">
                <a:latin typeface="+mj-lt"/>
                <a:cs typeface="Arial" panose="020B0604020202020204" pitchFamily="34" charset="0"/>
              </a:rPr>
              <a:t> as </a:t>
            </a:r>
            <a:r>
              <a:rPr lang="es-ES" sz="1400" b="1" dirty="0" err="1">
                <a:latin typeface="+mj-lt"/>
                <a:cs typeface="Arial" panose="020B0604020202020204" pitchFamily="34" charset="0"/>
              </a:rPr>
              <a:t>the</a:t>
            </a:r>
            <a:r>
              <a:rPr lang="es-ES" sz="1400" b="1" dirty="0">
                <a:latin typeface="+mj-lt"/>
                <a:cs typeface="Arial" panose="020B0604020202020204" pitchFamily="34" charset="0"/>
              </a:rPr>
              <a:t> </a:t>
            </a:r>
            <a:r>
              <a:rPr lang="es-ES" sz="1400" b="1" dirty="0" err="1">
                <a:latin typeface="+mj-lt"/>
                <a:cs typeface="Arial" panose="020B0604020202020204" pitchFamily="34" charset="0"/>
              </a:rPr>
              <a:t>one</a:t>
            </a:r>
            <a:r>
              <a:rPr lang="es-ES" sz="1400" b="1" dirty="0">
                <a:latin typeface="+mj-lt"/>
                <a:cs typeface="Arial" panose="020B0604020202020204" pitchFamily="34" charset="0"/>
              </a:rPr>
              <a:t> </a:t>
            </a:r>
            <a:r>
              <a:rPr lang="es-ES" sz="1400" b="1" dirty="0" err="1">
                <a:latin typeface="+mj-lt"/>
                <a:cs typeface="Arial" panose="020B0604020202020204" pitchFamily="34" charset="0"/>
              </a:rPr>
              <a:t>existing</a:t>
            </a:r>
            <a:r>
              <a:rPr lang="es-ES" sz="1400" b="1" dirty="0">
                <a:latin typeface="+mj-lt"/>
                <a:cs typeface="Arial" panose="020B0604020202020204" pitchFamily="34" charset="0"/>
              </a:rPr>
              <a:t> in </a:t>
            </a:r>
            <a:r>
              <a:rPr lang="es-ES" sz="1400" b="1" dirty="0" err="1">
                <a:latin typeface="+mj-lt"/>
                <a:cs typeface="Arial" panose="020B0604020202020204" pitchFamily="34" charset="0"/>
              </a:rPr>
              <a:t>hyperscaler</a:t>
            </a:r>
            <a:r>
              <a:rPr lang="es-ES" sz="1400" b="1" dirty="0">
                <a:latin typeface="+mj-lt"/>
                <a:cs typeface="Arial" panose="020B0604020202020204" pitchFamily="34" charset="0"/>
              </a:rPr>
              <a:t>/OTT </a:t>
            </a:r>
            <a:r>
              <a:rPr lang="es-ES" sz="1400" b="1" dirty="0" err="1">
                <a:latin typeface="+mj-lt"/>
                <a:cs typeface="Arial" panose="020B0604020202020204" pitchFamily="34" charset="0"/>
              </a:rPr>
              <a:t>marketplaces</a:t>
            </a:r>
            <a:r>
              <a:rPr lang="es-ES" sz="1400" b="1" dirty="0">
                <a:latin typeface="+mj-lt"/>
                <a:cs typeface="Arial" panose="020B0604020202020204" pitchFamily="34" charset="0"/>
              </a:rPr>
              <a:t>.</a:t>
            </a:r>
            <a:endParaRPr lang="en-GB" sz="1400" b="1" dirty="0">
              <a:latin typeface="+mj-lt"/>
              <a:cs typeface="Arial" panose="020B0604020202020204" pitchFamily="34" charset="0"/>
            </a:endParaRPr>
          </a:p>
          <a:p>
            <a:pPr marL="800100" lvl="1" indent="-342900" defTabSz="1217524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Font typeface="+mj-lt"/>
              <a:buAutoNum type="arabicPeriod"/>
              <a:defRPr/>
            </a:pPr>
            <a:r>
              <a:rPr lang="en-GB" sz="1400" dirty="0">
                <a:latin typeface="+mj-lt"/>
                <a:cs typeface="Arial" panose="020B0604020202020204" pitchFamily="34" charset="0"/>
              </a:rPr>
              <a:t>Work with </a:t>
            </a:r>
            <a:r>
              <a:rPr lang="en-GB" sz="1400" b="1" dirty="0">
                <a:latin typeface="+mj-lt"/>
                <a:cs typeface="Arial" panose="020B0604020202020204" pitchFamily="34" charset="0"/>
              </a:rPr>
              <a:t>customers and developer ecosystems </a:t>
            </a:r>
            <a:r>
              <a:rPr lang="en-GB" sz="1400" dirty="0">
                <a:latin typeface="+mj-lt"/>
                <a:cs typeface="Arial" panose="020B0604020202020204" pitchFamily="34" charset="0"/>
              </a:rPr>
              <a:t>to set requirements and priorities for service APIs, and validate their value through trials and use cases.</a:t>
            </a:r>
          </a:p>
          <a:p>
            <a:pPr marL="800100" lvl="1" indent="-342900" defTabSz="1217524">
              <a:lnSpc>
                <a:spcPct val="100000"/>
              </a:lnSpc>
              <a:spcBef>
                <a:spcPts val="200"/>
              </a:spcBef>
              <a:spcAft>
                <a:spcPts val="1600"/>
              </a:spcAft>
              <a:buFont typeface="+mj-lt"/>
              <a:buAutoNum type="arabicPeriod"/>
              <a:defRPr/>
            </a:pPr>
            <a:r>
              <a:rPr lang="en-GB" sz="1400" dirty="0">
                <a:latin typeface="+mj-lt"/>
                <a:cs typeface="Arial" panose="020B0604020202020204" pitchFamily="34" charset="0"/>
              </a:rPr>
              <a:t>It </a:t>
            </a:r>
            <a:r>
              <a:rPr lang="en-GB" sz="1400" b="1" dirty="0">
                <a:latin typeface="+mj-lt"/>
                <a:cs typeface="Arial" panose="020B0604020202020204" pitchFamily="34" charset="0"/>
              </a:rPr>
              <a:t>does not start from scratch</a:t>
            </a:r>
            <a:r>
              <a:rPr lang="en-GB" sz="1400" dirty="0">
                <a:latin typeface="+mj-lt"/>
                <a:cs typeface="Arial" panose="020B0604020202020204" pitchFamily="34" charset="0"/>
              </a:rPr>
              <a:t>: it builds on </a:t>
            </a:r>
            <a:r>
              <a:rPr lang="en-GB" sz="1400" b="1" dirty="0" err="1">
                <a:latin typeface="+mj-lt"/>
                <a:cs typeface="Arial" panose="020B0604020202020204" pitchFamily="34" charset="0"/>
              </a:rPr>
              <a:t>APIfication</a:t>
            </a:r>
            <a:r>
              <a:rPr lang="en-GB" sz="1400" b="1" dirty="0">
                <a:latin typeface="+mj-lt"/>
                <a:cs typeface="Arial" panose="020B0604020202020204" pitchFamily="34" charset="0"/>
              </a:rPr>
              <a:t> technologies </a:t>
            </a:r>
            <a:r>
              <a:rPr lang="en-GB" sz="1400" dirty="0">
                <a:latin typeface="+mj-lt"/>
                <a:cs typeface="Arial" panose="020B0604020202020204" pitchFamily="34" charset="0"/>
              </a:rPr>
              <a:t>(cloud-native) </a:t>
            </a:r>
            <a:r>
              <a:rPr lang="en-GB" sz="1400" b="1" dirty="0">
                <a:latin typeface="+mj-lt"/>
                <a:cs typeface="Arial" panose="020B0604020202020204" pitchFamily="34" charset="0"/>
              </a:rPr>
              <a:t>and assets </a:t>
            </a:r>
            <a:r>
              <a:rPr lang="en-GB" sz="1400" dirty="0">
                <a:latin typeface="+mj-lt"/>
                <a:cs typeface="Arial" panose="020B0604020202020204" pitchFamily="34" charset="0"/>
              </a:rPr>
              <a:t>(dev tools, repositories, test automation)</a:t>
            </a:r>
            <a:r>
              <a:rPr lang="en-GB" sz="1400" b="1" dirty="0">
                <a:latin typeface="+mj-lt"/>
                <a:cs typeface="Arial" panose="020B0604020202020204" pitchFamily="34" charset="0"/>
              </a:rPr>
              <a:t> </a:t>
            </a:r>
            <a:r>
              <a:rPr lang="en-GB" sz="1400" dirty="0">
                <a:latin typeface="+mj-lt"/>
                <a:cs typeface="Arial" panose="020B0604020202020204" pitchFamily="34" charset="0"/>
              </a:rPr>
              <a:t>extensively applied in IT environments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 err="1">
                <a:latin typeface="+mj-lt"/>
              </a:rPr>
              <a:t>NaaS</a:t>
            </a:r>
            <a:r>
              <a:rPr lang="fr-FR" sz="1600" dirty="0">
                <a:latin typeface="+mj-lt"/>
              </a:rPr>
              <a:t> </a:t>
            </a:r>
            <a:r>
              <a:rPr lang="fr-FR" sz="1600" dirty="0" err="1">
                <a:latin typeface="+mj-lt"/>
              </a:rPr>
              <a:t>is</a:t>
            </a:r>
            <a:r>
              <a:rPr lang="fr-FR" sz="1600" dirty="0">
                <a:latin typeface="+mj-lt"/>
              </a:rPr>
              <a:t> a top </a:t>
            </a:r>
            <a:r>
              <a:rPr lang="fr-FR" sz="1600" dirty="0" err="1">
                <a:latin typeface="+mj-lt"/>
              </a:rPr>
              <a:t>priority</a:t>
            </a:r>
            <a:r>
              <a:rPr lang="fr-FR" sz="1600" dirty="0">
                <a:latin typeface="+mj-lt"/>
              </a:rPr>
              <a:t> for Tier-1 </a:t>
            </a:r>
            <a:r>
              <a:rPr lang="fr-FR" sz="1600" dirty="0" err="1">
                <a:latin typeface="+mj-lt"/>
              </a:rPr>
              <a:t>CSPs</a:t>
            </a:r>
            <a:r>
              <a:rPr lang="fr-FR" sz="1600" dirty="0">
                <a:latin typeface="+mj-lt"/>
              </a:rPr>
              <a:t> </a:t>
            </a:r>
            <a:r>
              <a:rPr lang="fr-FR" sz="1600" dirty="0" err="1">
                <a:latin typeface="+mj-lt"/>
              </a:rPr>
              <a:t>that</a:t>
            </a:r>
            <a:r>
              <a:rPr lang="fr-FR" sz="1600" dirty="0">
                <a:latin typeface="+mj-lt"/>
              </a:rPr>
              <a:t> are CAMARA </a:t>
            </a:r>
            <a:r>
              <a:rPr lang="fr-FR" sz="1600" dirty="0" err="1">
                <a:latin typeface="+mj-lt"/>
              </a:rPr>
              <a:t>members</a:t>
            </a:r>
            <a:r>
              <a:rPr lang="fr-FR" sz="1600" dirty="0">
                <a:latin typeface="+mj-lt"/>
              </a:rPr>
              <a:t> (</a:t>
            </a:r>
            <a:r>
              <a:rPr lang="fr-FR" sz="1600" dirty="0" err="1">
                <a:latin typeface="+mj-lt"/>
              </a:rPr>
              <a:t>see</a:t>
            </a:r>
            <a:r>
              <a:rPr lang="fr-FR" sz="1600" dirty="0">
                <a:latin typeface="+mj-lt"/>
              </a:rPr>
              <a:t> slide 6)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1400" dirty="0" err="1">
                <a:latin typeface="+mj-lt"/>
              </a:rPr>
              <a:t>Working</a:t>
            </a:r>
            <a:r>
              <a:rPr lang="fr-FR" sz="1400" dirty="0">
                <a:latin typeface="+mj-lt"/>
              </a:rPr>
              <a:t> hand in hand </a:t>
            </a:r>
            <a:r>
              <a:rPr lang="fr-FR" sz="1400" dirty="0" err="1">
                <a:latin typeface="+mj-lt"/>
              </a:rPr>
              <a:t>with</a:t>
            </a:r>
            <a:r>
              <a:rPr lang="fr-FR" sz="1400" dirty="0">
                <a:latin typeface="+mj-lt"/>
              </a:rPr>
              <a:t> </a:t>
            </a:r>
            <a:r>
              <a:rPr lang="fr-FR" sz="1400" dirty="0" err="1">
                <a:latin typeface="+mj-lt"/>
              </a:rPr>
              <a:t>industry</a:t>
            </a:r>
            <a:r>
              <a:rPr lang="fr-FR" sz="1400" dirty="0">
                <a:latin typeface="+mj-lt"/>
              </a:rPr>
              <a:t> </a:t>
            </a:r>
            <a:r>
              <a:rPr lang="fr-FR" sz="1400" dirty="0" err="1">
                <a:latin typeface="+mj-lt"/>
              </a:rPr>
              <a:t>partners</a:t>
            </a:r>
            <a:r>
              <a:rPr lang="fr-FR" sz="1400" dirty="0">
                <a:latin typeface="+mj-lt"/>
              </a:rPr>
              <a:t> to </a:t>
            </a:r>
            <a:r>
              <a:rPr lang="fr-FR" sz="1400" dirty="0" err="1">
                <a:latin typeface="+mj-lt"/>
              </a:rPr>
              <a:t>make</a:t>
            </a:r>
            <a:r>
              <a:rPr lang="fr-FR" sz="1400" dirty="0">
                <a:latin typeface="+mj-lt"/>
              </a:rPr>
              <a:t> sure </a:t>
            </a:r>
            <a:r>
              <a:rPr lang="fr-FR" sz="1400" dirty="0" err="1">
                <a:latin typeface="+mj-lt"/>
              </a:rPr>
              <a:t>this</a:t>
            </a:r>
            <a:r>
              <a:rPr lang="fr-FR" sz="1400" dirty="0">
                <a:latin typeface="+mj-lt"/>
              </a:rPr>
              <a:t> </a:t>
            </a:r>
            <a:r>
              <a:rPr lang="fr-FR" sz="1400" dirty="0" err="1">
                <a:latin typeface="+mj-lt"/>
              </a:rPr>
              <a:t>happen</a:t>
            </a:r>
            <a:r>
              <a:rPr lang="fr-FR" sz="1400" dirty="0">
                <a:latin typeface="+mj-lt"/>
              </a:rPr>
              <a:t>. </a:t>
            </a:r>
          </a:p>
          <a:p>
            <a:pPr lvl="1"/>
            <a:endParaRPr lang="fr-FR" sz="1400" dirty="0">
              <a:solidFill>
                <a:schemeClr val="tx1">
                  <a:lumMod val="60000"/>
                  <a:lumOff val="40000"/>
                </a:schemeClr>
              </a:solidFill>
            </a:endParaRPr>
          </a:p>
          <a:p>
            <a:pPr marL="800100" lvl="1" indent="-342900" defTabSz="1217524">
              <a:lnSpc>
                <a:spcPct val="100000"/>
              </a:lnSpc>
              <a:spcBef>
                <a:spcPts val="200"/>
              </a:spcBef>
              <a:spcAft>
                <a:spcPts val="1600"/>
              </a:spcAft>
              <a:buFont typeface="+mj-lt"/>
              <a:buAutoNum type="arabicPeriod"/>
              <a:defRPr/>
            </a:pPr>
            <a:endParaRPr lang="fr-FR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390007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19FF29-F343-45CB-88FD-0A3669F73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SA5 </a:t>
            </a:r>
            <a:r>
              <a:rPr lang="fr-FR" dirty="0" err="1"/>
              <a:t>level</a:t>
            </a:r>
            <a:r>
              <a:rPr lang="fr-FR" dirty="0"/>
              <a:t> conclusions (as per </a:t>
            </a:r>
            <a:r>
              <a:rPr lang="fr-FR" dirty="0" err="1"/>
              <a:t>endorsed</a:t>
            </a:r>
            <a:r>
              <a:rPr lang="fr-FR" dirty="0"/>
              <a:t> S5-222574)</a:t>
            </a:r>
          </a:p>
        </p:txBody>
      </p:sp>
      <p:sp>
        <p:nvSpPr>
          <p:cNvPr id="7" name="Espace réservé du contenu 5">
            <a:extLst>
              <a:ext uri="{FF2B5EF4-FFF2-40B4-BE49-F238E27FC236}">
                <a16:creationId xmlns:a16="http://schemas.microsoft.com/office/drawing/2014/main" id="{C66FEFCB-4E13-818D-8B1C-CE7F78C0AEC0}"/>
              </a:ext>
            </a:extLst>
          </p:cNvPr>
          <p:cNvSpPr txBox="1">
            <a:spLocks/>
          </p:cNvSpPr>
          <p:nvPr/>
        </p:nvSpPr>
        <p:spPr>
          <a:xfrm>
            <a:off x="448888" y="1371600"/>
            <a:ext cx="11321118" cy="4487333"/>
          </a:xfrm>
          <a:prstGeom prst="rect">
            <a:avLst/>
          </a:prstGeom>
        </p:spPr>
        <p:txBody>
          <a:bodyPr/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endParaRPr lang="en-US" sz="1600" kern="0" dirty="0">
              <a:solidFill>
                <a:srgbClr val="586179"/>
              </a:solidFill>
              <a:latin typeface="Arial" panose="020B0604020202020204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800" dirty="0" err="1">
                <a:latin typeface="+mj-lt"/>
              </a:rPr>
              <a:t>Specification</a:t>
            </a:r>
            <a:r>
              <a:rPr lang="fr-FR" sz="1800" dirty="0">
                <a:latin typeface="+mj-lt"/>
              </a:rPr>
              <a:t>, </a:t>
            </a:r>
            <a:r>
              <a:rPr lang="fr-FR" sz="1800" dirty="0" err="1">
                <a:latin typeface="+mj-lt"/>
              </a:rPr>
              <a:t>development</a:t>
            </a:r>
            <a:r>
              <a:rPr lang="fr-FR" sz="1800" dirty="0">
                <a:latin typeface="+mj-lt"/>
              </a:rPr>
              <a:t> of </a:t>
            </a:r>
            <a:r>
              <a:rPr lang="fr-FR" sz="1800" dirty="0" err="1">
                <a:latin typeface="+mj-lt"/>
              </a:rPr>
              <a:t>testing</a:t>
            </a:r>
            <a:r>
              <a:rPr lang="fr-FR" sz="1800" dirty="0">
                <a:latin typeface="+mj-lt"/>
              </a:rPr>
              <a:t> of CSP </a:t>
            </a:r>
            <a:r>
              <a:rPr lang="fr-FR" sz="1800" dirty="0" err="1">
                <a:latin typeface="+mj-lt"/>
              </a:rPr>
              <a:t>external</a:t>
            </a:r>
            <a:r>
              <a:rPr lang="fr-FR" sz="1800" dirty="0">
                <a:latin typeface="+mj-lt"/>
              </a:rPr>
              <a:t> APIs </a:t>
            </a:r>
            <a:r>
              <a:rPr lang="fr-FR" sz="1800" dirty="0" err="1">
                <a:latin typeface="+mj-lt"/>
              </a:rPr>
              <a:t>is</a:t>
            </a:r>
            <a:r>
              <a:rPr lang="fr-FR" sz="1800" dirty="0">
                <a:latin typeface="+mj-lt"/>
              </a:rPr>
              <a:t> an </a:t>
            </a:r>
            <a:r>
              <a:rPr lang="fr-FR" sz="1800" dirty="0" err="1">
                <a:latin typeface="+mj-lt"/>
              </a:rPr>
              <a:t>activity</a:t>
            </a:r>
            <a:r>
              <a:rPr lang="fr-FR" sz="1800" dirty="0">
                <a:latin typeface="+mj-lt"/>
              </a:rPr>
              <a:t> on-</a:t>
            </a:r>
            <a:r>
              <a:rPr lang="fr-FR" sz="1800" dirty="0" err="1">
                <a:latin typeface="+mj-lt"/>
              </a:rPr>
              <a:t>going</a:t>
            </a:r>
            <a:r>
              <a:rPr lang="fr-FR" sz="1800" dirty="0">
                <a:latin typeface="+mj-lt"/>
              </a:rPr>
              <a:t> in CAMARA. </a:t>
            </a:r>
          </a:p>
          <a:p>
            <a:pPr marL="742950" lvl="1" indent="-285750">
              <a:buClr>
                <a:srgbClr val="6E7893"/>
              </a:buClr>
              <a:buFont typeface="Arial" panose="020B0604020202020204" pitchFamily="34" charset="0"/>
              <a:buChar char="•"/>
            </a:pPr>
            <a:r>
              <a:rPr lang="fr-FR" sz="1600" dirty="0" err="1">
                <a:latin typeface="+mj-lt"/>
                <a:cs typeface="+mn-cs"/>
              </a:rPr>
              <a:t>Some</a:t>
            </a:r>
            <a:r>
              <a:rPr lang="fr-FR" sz="1600" dirty="0">
                <a:latin typeface="+mj-lt"/>
                <a:cs typeface="+mn-cs"/>
              </a:rPr>
              <a:t> </a:t>
            </a:r>
            <a:r>
              <a:rPr lang="fr-FR" sz="1600" dirty="0" err="1">
                <a:latin typeface="+mj-lt"/>
                <a:cs typeface="+mn-cs"/>
              </a:rPr>
              <a:t>attempts</a:t>
            </a:r>
            <a:r>
              <a:rPr lang="fr-FR" sz="1600" dirty="0">
                <a:latin typeface="+mj-lt"/>
                <a:cs typeface="+mn-cs"/>
              </a:rPr>
              <a:t> made in the </a:t>
            </a:r>
            <a:r>
              <a:rPr lang="fr-FR" sz="1600" dirty="0" err="1">
                <a:latin typeface="+mj-lt"/>
                <a:cs typeface="+mn-cs"/>
              </a:rPr>
              <a:t>past</a:t>
            </a:r>
            <a:r>
              <a:rPr lang="fr-FR" sz="1600" dirty="0">
                <a:latin typeface="+mj-lt"/>
                <a:cs typeface="+mn-cs"/>
              </a:rPr>
              <a:t> to have </a:t>
            </a:r>
            <a:r>
              <a:rPr lang="fr-FR" sz="1600" dirty="0" err="1">
                <a:latin typeface="+mj-lt"/>
                <a:cs typeface="+mn-cs"/>
              </a:rPr>
              <a:t>these</a:t>
            </a:r>
            <a:r>
              <a:rPr lang="fr-FR" sz="1600" dirty="0">
                <a:latin typeface="+mj-lt"/>
                <a:cs typeface="+mn-cs"/>
              </a:rPr>
              <a:t> APIs </a:t>
            </a:r>
            <a:r>
              <a:rPr lang="fr-FR" sz="1600" dirty="0" err="1">
                <a:latin typeface="+mj-lt"/>
                <a:cs typeface="+mn-cs"/>
              </a:rPr>
              <a:t>worked</a:t>
            </a:r>
            <a:r>
              <a:rPr lang="fr-FR" sz="1600" dirty="0">
                <a:latin typeface="+mj-lt"/>
                <a:cs typeface="+mn-cs"/>
              </a:rPr>
              <a:t> out in SDO, and the </a:t>
            </a:r>
            <a:r>
              <a:rPr lang="fr-FR" sz="1600" dirty="0" err="1">
                <a:latin typeface="+mj-lt"/>
                <a:cs typeface="+mn-cs"/>
              </a:rPr>
              <a:t>experience</a:t>
            </a:r>
            <a:r>
              <a:rPr lang="fr-FR" sz="1600" dirty="0">
                <a:latin typeface="+mj-lt"/>
                <a:cs typeface="+mn-cs"/>
              </a:rPr>
              <a:t> </a:t>
            </a:r>
            <a:r>
              <a:rPr lang="fr-FR" sz="1600" dirty="0" err="1">
                <a:latin typeface="+mj-lt"/>
                <a:cs typeface="+mn-cs"/>
              </a:rPr>
              <a:t>was</a:t>
            </a:r>
            <a:r>
              <a:rPr lang="fr-FR" sz="1600" dirty="0">
                <a:latin typeface="+mj-lt"/>
                <a:cs typeface="+mn-cs"/>
              </a:rPr>
              <a:t> </a:t>
            </a:r>
            <a:r>
              <a:rPr lang="fr-FR" sz="1600" dirty="0" err="1">
                <a:latin typeface="+mj-lt"/>
                <a:cs typeface="+mn-cs"/>
              </a:rPr>
              <a:t>bad</a:t>
            </a:r>
            <a:r>
              <a:rPr lang="fr-FR" sz="1600" dirty="0">
                <a:latin typeface="+mj-lt"/>
                <a:cs typeface="+mn-cs"/>
              </a:rPr>
              <a:t>.</a:t>
            </a:r>
          </a:p>
          <a:p>
            <a:pPr marL="742950" lvl="1" indent="-285750">
              <a:buClr>
                <a:srgbClr val="6E7893"/>
              </a:buClr>
              <a:buFont typeface="Arial" panose="020B0604020202020204" pitchFamily="34" charset="0"/>
              <a:buChar char="•"/>
            </a:pPr>
            <a:r>
              <a:rPr lang="fr-FR" sz="1600" dirty="0">
                <a:latin typeface="+mj-lt"/>
                <a:cs typeface="+mn-cs"/>
              </a:rPr>
              <a:t>There </a:t>
            </a:r>
            <a:r>
              <a:rPr lang="fr-FR" sz="1600" dirty="0" err="1">
                <a:latin typeface="+mj-lt"/>
                <a:cs typeface="+mn-cs"/>
              </a:rPr>
              <a:t>is</a:t>
            </a:r>
            <a:r>
              <a:rPr lang="fr-FR" sz="1600" dirty="0">
                <a:latin typeface="+mj-lt"/>
                <a:cs typeface="+mn-cs"/>
              </a:rPr>
              <a:t> a </a:t>
            </a:r>
            <a:r>
              <a:rPr lang="fr-FR" sz="1600" dirty="0" err="1">
                <a:latin typeface="+mj-lt"/>
                <a:cs typeface="+mn-cs"/>
              </a:rPr>
              <a:t>need</a:t>
            </a:r>
            <a:r>
              <a:rPr lang="fr-FR" sz="1600" dirty="0">
                <a:latin typeface="+mj-lt"/>
                <a:cs typeface="+mn-cs"/>
              </a:rPr>
              <a:t> to </a:t>
            </a:r>
            <a:r>
              <a:rPr lang="fr-FR" sz="1600" dirty="0" err="1">
                <a:latin typeface="+mj-lt"/>
                <a:cs typeface="+mn-cs"/>
              </a:rPr>
              <a:t>involved</a:t>
            </a:r>
            <a:r>
              <a:rPr lang="fr-FR" sz="1600" dirty="0">
                <a:latin typeface="+mj-lt"/>
                <a:cs typeface="+mn-cs"/>
              </a:rPr>
              <a:t> B2B and B2B2C </a:t>
            </a:r>
            <a:r>
              <a:rPr lang="fr-FR" sz="1600" dirty="0" err="1">
                <a:latin typeface="+mj-lt"/>
                <a:cs typeface="+mn-cs"/>
              </a:rPr>
              <a:t>customers</a:t>
            </a:r>
            <a:r>
              <a:rPr lang="fr-FR" sz="1600" dirty="0">
                <a:latin typeface="+mj-lt"/>
                <a:cs typeface="+mn-cs"/>
              </a:rPr>
              <a:t> </a:t>
            </a:r>
            <a:r>
              <a:rPr lang="fr-FR" sz="1600" dirty="0" err="1">
                <a:latin typeface="+mj-lt"/>
                <a:cs typeface="+mn-cs"/>
              </a:rPr>
              <a:t>from</a:t>
            </a:r>
            <a:r>
              <a:rPr lang="fr-FR" sz="1600" dirty="0">
                <a:latin typeface="+mj-lt"/>
                <a:cs typeface="+mn-cs"/>
              </a:rPr>
              <a:t> the </a:t>
            </a:r>
            <a:r>
              <a:rPr lang="fr-FR" sz="1600" dirty="0" err="1">
                <a:latin typeface="+mj-lt"/>
                <a:cs typeface="+mn-cs"/>
              </a:rPr>
              <a:t>very</a:t>
            </a:r>
            <a:r>
              <a:rPr lang="fr-FR" sz="1600" dirty="0">
                <a:latin typeface="+mj-lt"/>
                <a:cs typeface="+mn-cs"/>
              </a:rPr>
              <a:t> </a:t>
            </a:r>
            <a:r>
              <a:rPr lang="fr-FR" sz="1600" dirty="0" err="1">
                <a:latin typeface="+mj-lt"/>
                <a:cs typeface="+mn-cs"/>
              </a:rPr>
              <a:t>beginning</a:t>
            </a:r>
            <a:r>
              <a:rPr lang="fr-FR" sz="1600" dirty="0">
                <a:latin typeface="+mj-lt"/>
                <a:cs typeface="+mn-cs"/>
              </a:rPr>
              <a:t>, to </a:t>
            </a:r>
            <a:r>
              <a:rPr lang="fr-FR" sz="1600" dirty="0" err="1">
                <a:latin typeface="+mj-lt"/>
                <a:cs typeface="+mn-cs"/>
              </a:rPr>
              <a:t>make</a:t>
            </a:r>
            <a:r>
              <a:rPr lang="fr-FR" sz="1600" dirty="0">
                <a:latin typeface="+mj-lt"/>
                <a:cs typeface="+mn-cs"/>
              </a:rPr>
              <a:t> sure </a:t>
            </a:r>
            <a:r>
              <a:rPr lang="fr-FR" sz="1600" dirty="0" err="1">
                <a:latin typeface="+mj-lt"/>
                <a:cs typeface="+mn-cs"/>
              </a:rPr>
              <a:t>we</a:t>
            </a:r>
            <a:r>
              <a:rPr lang="fr-FR" sz="1600" dirty="0">
                <a:latin typeface="+mj-lt"/>
                <a:cs typeface="+mn-cs"/>
              </a:rPr>
              <a:t> </a:t>
            </a:r>
            <a:r>
              <a:rPr lang="fr-FR" sz="1600" dirty="0" err="1">
                <a:latin typeface="+mj-lt"/>
                <a:cs typeface="+mn-cs"/>
              </a:rPr>
              <a:t>meet</a:t>
            </a:r>
            <a:r>
              <a:rPr lang="fr-FR" sz="1600" dirty="0">
                <a:latin typeface="+mj-lt"/>
                <a:cs typeface="+mn-cs"/>
              </a:rPr>
              <a:t> </a:t>
            </a:r>
            <a:r>
              <a:rPr lang="fr-FR" sz="1600" dirty="0" err="1">
                <a:latin typeface="+mj-lt"/>
                <a:cs typeface="+mn-cs"/>
              </a:rPr>
              <a:t>their</a:t>
            </a:r>
            <a:r>
              <a:rPr lang="fr-FR" sz="1600" dirty="0">
                <a:latin typeface="+mj-lt"/>
                <a:cs typeface="+mn-cs"/>
              </a:rPr>
              <a:t> expectations, and </a:t>
            </a:r>
            <a:r>
              <a:rPr lang="fr-FR" sz="1600" dirty="0" err="1">
                <a:latin typeface="+mj-lt"/>
                <a:cs typeface="+mn-cs"/>
              </a:rPr>
              <a:t>these</a:t>
            </a:r>
            <a:r>
              <a:rPr lang="fr-FR" sz="1600" dirty="0">
                <a:latin typeface="+mj-lt"/>
                <a:cs typeface="+mn-cs"/>
              </a:rPr>
              <a:t> </a:t>
            </a:r>
            <a:r>
              <a:rPr lang="fr-FR" sz="1600" dirty="0" err="1">
                <a:latin typeface="+mj-lt"/>
                <a:cs typeface="+mn-cs"/>
              </a:rPr>
              <a:t>customers</a:t>
            </a:r>
            <a:r>
              <a:rPr lang="fr-FR" sz="1600" dirty="0">
                <a:latin typeface="+mj-lt"/>
                <a:cs typeface="+mn-cs"/>
              </a:rPr>
              <a:t> </a:t>
            </a:r>
            <a:r>
              <a:rPr lang="fr-FR" sz="1600" dirty="0" err="1">
                <a:latin typeface="+mj-lt"/>
                <a:cs typeface="+mn-cs"/>
              </a:rPr>
              <a:t>participate</a:t>
            </a:r>
            <a:r>
              <a:rPr lang="fr-FR" sz="1600" dirty="0">
                <a:latin typeface="+mj-lt"/>
                <a:cs typeface="+mn-cs"/>
              </a:rPr>
              <a:t> in CAMARA. </a:t>
            </a:r>
          </a:p>
          <a:p>
            <a:pPr marL="742950" lvl="1" indent="-285750">
              <a:buClr>
                <a:srgbClr val="6E7893"/>
              </a:buClr>
              <a:buFont typeface="Arial" panose="020B0604020202020204" pitchFamily="34" charset="0"/>
              <a:buChar char="•"/>
            </a:pPr>
            <a:r>
              <a:rPr lang="fr-FR" sz="1600" dirty="0">
                <a:latin typeface="+mj-lt"/>
                <a:cs typeface="+mn-cs"/>
              </a:rPr>
              <a:t>CAMARA APIs </a:t>
            </a:r>
            <a:r>
              <a:rPr lang="fr-FR" sz="1600" dirty="0" err="1">
                <a:latin typeface="+mj-lt"/>
                <a:cs typeface="+mn-cs"/>
              </a:rPr>
              <a:t>build</a:t>
            </a:r>
            <a:r>
              <a:rPr lang="fr-FR" sz="1600" dirty="0">
                <a:latin typeface="+mj-lt"/>
                <a:cs typeface="+mn-cs"/>
              </a:rPr>
              <a:t> on </a:t>
            </a:r>
            <a:r>
              <a:rPr lang="fr-FR" sz="1600" dirty="0" err="1">
                <a:latin typeface="+mj-lt"/>
                <a:cs typeface="+mn-cs"/>
              </a:rPr>
              <a:t>internal</a:t>
            </a:r>
            <a:r>
              <a:rPr lang="fr-FR" sz="1600" dirty="0">
                <a:latin typeface="+mj-lt"/>
                <a:cs typeface="+mn-cs"/>
              </a:rPr>
              <a:t> APIs </a:t>
            </a:r>
            <a:r>
              <a:rPr lang="fr-FR" sz="1600" dirty="0" err="1">
                <a:latin typeface="+mj-lt"/>
                <a:cs typeface="+mn-cs"/>
              </a:rPr>
              <a:t>that</a:t>
            </a:r>
            <a:r>
              <a:rPr lang="fr-FR" sz="1600" dirty="0">
                <a:latin typeface="+mj-lt"/>
                <a:cs typeface="+mn-cs"/>
              </a:rPr>
              <a:t> are </a:t>
            </a:r>
            <a:r>
              <a:rPr lang="fr-FR" sz="1600" dirty="0" err="1">
                <a:latin typeface="+mj-lt"/>
                <a:cs typeface="+mn-cs"/>
              </a:rPr>
              <a:t>beyond</a:t>
            </a:r>
            <a:r>
              <a:rPr lang="fr-FR" sz="1600" dirty="0">
                <a:latin typeface="+mj-lt"/>
                <a:cs typeface="+mn-cs"/>
              </a:rPr>
              <a:t> 3GPP scope (ETSI MEC,…), </a:t>
            </a:r>
            <a:r>
              <a:rPr lang="fr-FR" sz="1600" dirty="0" err="1">
                <a:latin typeface="+mj-lt"/>
                <a:cs typeface="+mn-cs"/>
              </a:rPr>
              <a:t>so</a:t>
            </a:r>
            <a:r>
              <a:rPr lang="fr-FR" sz="1600" dirty="0">
                <a:latin typeface="+mj-lt"/>
                <a:cs typeface="+mn-cs"/>
              </a:rPr>
              <a:t> </a:t>
            </a:r>
            <a:r>
              <a:rPr lang="fr-FR" sz="1600" dirty="0" err="1">
                <a:latin typeface="+mj-lt"/>
                <a:cs typeface="+mn-cs"/>
              </a:rPr>
              <a:t>it</a:t>
            </a:r>
            <a:r>
              <a:rPr lang="fr-FR" sz="1600" dirty="0">
                <a:latin typeface="+mj-lt"/>
                <a:cs typeface="+mn-cs"/>
              </a:rPr>
              <a:t> </a:t>
            </a:r>
            <a:r>
              <a:rPr lang="fr-FR" sz="1600" dirty="0" err="1">
                <a:latin typeface="+mj-lt"/>
                <a:cs typeface="+mn-cs"/>
              </a:rPr>
              <a:t>is</a:t>
            </a:r>
            <a:r>
              <a:rPr lang="fr-FR" sz="1600" dirty="0">
                <a:latin typeface="+mj-lt"/>
                <a:cs typeface="+mn-cs"/>
              </a:rPr>
              <a:t> not </a:t>
            </a:r>
            <a:r>
              <a:rPr lang="fr-FR" sz="1600" dirty="0" err="1">
                <a:latin typeface="+mj-lt"/>
                <a:cs typeface="+mn-cs"/>
              </a:rPr>
              <a:t>appropriate</a:t>
            </a:r>
            <a:r>
              <a:rPr lang="fr-FR" sz="1600" dirty="0">
                <a:latin typeface="+mj-lt"/>
                <a:cs typeface="+mn-cs"/>
              </a:rPr>
              <a:t> for 3GPP to lead </a:t>
            </a:r>
            <a:r>
              <a:rPr lang="fr-FR" sz="1600" dirty="0" err="1">
                <a:latin typeface="+mj-lt"/>
                <a:cs typeface="+mn-cs"/>
              </a:rPr>
              <a:t>this</a:t>
            </a:r>
            <a:r>
              <a:rPr lang="fr-FR" sz="1600" dirty="0">
                <a:latin typeface="+mj-lt"/>
                <a:cs typeface="+mn-cs"/>
              </a:rPr>
              <a:t> </a:t>
            </a:r>
            <a:r>
              <a:rPr lang="fr-FR" sz="1600" dirty="0" err="1">
                <a:latin typeface="+mj-lt"/>
                <a:cs typeface="+mn-cs"/>
              </a:rPr>
              <a:t>activity</a:t>
            </a:r>
            <a:r>
              <a:rPr lang="fr-FR" sz="1600" dirty="0">
                <a:latin typeface="+mj-lt"/>
                <a:cs typeface="+mn-cs"/>
              </a:rPr>
              <a:t>. Coordination </a:t>
            </a:r>
            <a:r>
              <a:rPr lang="fr-FR" sz="1600" dirty="0" err="1">
                <a:latin typeface="+mj-lt"/>
                <a:cs typeface="+mn-cs"/>
              </a:rPr>
              <a:t>with</a:t>
            </a:r>
            <a:r>
              <a:rPr lang="fr-FR" sz="1600" dirty="0">
                <a:latin typeface="+mj-lt"/>
                <a:cs typeface="+mn-cs"/>
              </a:rPr>
              <a:t> </a:t>
            </a:r>
            <a:r>
              <a:rPr lang="fr-FR" sz="1600" dirty="0" err="1">
                <a:latin typeface="+mj-lt"/>
                <a:cs typeface="+mn-cs"/>
              </a:rPr>
              <a:t>SDOs</a:t>
            </a:r>
            <a:r>
              <a:rPr lang="fr-FR" sz="1600" dirty="0">
                <a:latin typeface="+mj-lt"/>
                <a:cs typeface="+mn-cs"/>
              </a:rPr>
              <a:t> via </a:t>
            </a:r>
            <a:r>
              <a:rPr lang="fr-FR" sz="1600" dirty="0" err="1">
                <a:latin typeface="+mj-lt"/>
                <a:cs typeface="+mn-cs"/>
              </a:rPr>
              <a:t>liasons</a:t>
            </a:r>
            <a:r>
              <a:rPr lang="fr-FR" sz="1600" dirty="0">
                <a:latin typeface="+mj-lt"/>
                <a:cs typeface="+mn-cs"/>
              </a:rPr>
              <a:t>, if </a:t>
            </a:r>
            <a:r>
              <a:rPr lang="fr-FR" sz="1600" dirty="0" err="1">
                <a:latin typeface="+mj-lt"/>
                <a:cs typeface="+mn-cs"/>
              </a:rPr>
              <a:t>needed</a:t>
            </a:r>
            <a:r>
              <a:rPr lang="fr-FR" sz="1600" dirty="0">
                <a:latin typeface="+mj-lt"/>
                <a:cs typeface="+mn-cs"/>
              </a:rPr>
              <a:t>, can </a:t>
            </a:r>
            <a:r>
              <a:rPr lang="fr-FR" sz="1600" dirty="0" err="1">
                <a:latin typeface="+mj-lt"/>
                <a:cs typeface="+mn-cs"/>
              </a:rPr>
              <a:t>be</a:t>
            </a:r>
            <a:r>
              <a:rPr lang="fr-FR" sz="1600" dirty="0">
                <a:latin typeface="+mj-lt"/>
                <a:cs typeface="+mn-cs"/>
              </a:rPr>
              <a:t> </a:t>
            </a:r>
            <a:r>
              <a:rPr lang="fr-FR" sz="1600" dirty="0" err="1">
                <a:latin typeface="+mj-lt"/>
                <a:cs typeface="+mn-cs"/>
              </a:rPr>
              <a:t>done</a:t>
            </a:r>
            <a:r>
              <a:rPr lang="fr-FR" sz="1600" dirty="0">
                <a:latin typeface="+mj-lt"/>
                <a:cs typeface="+mn-cs"/>
              </a:rPr>
              <a:t> </a:t>
            </a:r>
            <a:r>
              <a:rPr lang="fr-FR" sz="1600" dirty="0" err="1">
                <a:latin typeface="+mj-lt"/>
                <a:cs typeface="+mn-cs"/>
              </a:rPr>
              <a:t>through</a:t>
            </a:r>
            <a:r>
              <a:rPr lang="fr-FR" sz="1600" dirty="0">
                <a:latin typeface="+mj-lt"/>
                <a:cs typeface="+mn-cs"/>
              </a:rPr>
              <a:t> GSMA </a:t>
            </a:r>
            <a:r>
              <a:rPr lang="fr-FR" sz="1600" dirty="0" err="1">
                <a:latin typeface="+mj-lt"/>
                <a:cs typeface="+mn-cs"/>
              </a:rPr>
              <a:t>Operator</a:t>
            </a:r>
            <a:r>
              <a:rPr lang="fr-FR" sz="1600" dirty="0">
                <a:latin typeface="+mj-lt"/>
                <a:cs typeface="+mn-cs"/>
              </a:rPr>
              <a:t> Platform Group (OPG):</a:t>
            </a:r>
          </a:p>
          <a:p>
            <a:pPr marL="609600" lvl="1" indent="0">
              <a:buFontTx/>
              <a:buNone/>
            </a:pPr>
            <a:endParaRPr lang="en-US" sz="1600" kern="0" dirty="0">
              <a:latin typeface="+mj-lt"/>
              <a:cs typeface="+mn-cs"/>
            </a:endParaRPr>
          </a:p>
          <a:p>
            <a:pPr marL="304800" indent="-304800">
              <a:buFont typeface="Arial" panose="020B0604020202020204" pitchFamily="34" charset="0"/>
              <a:buChar char="•"/>
            </a:pPr>
            <a:r>
              <a:rPr lang="en-US" sz="1800" kern="0" dirty="0">
                <a:latin typeface="+mj-lt"/>
              </a:rPr>
              <a:t>3GPP work should focus on solutions enabling the exposure of APIs.</a:t>
            </a:r>
          </a:p>
          <a:p>
            <a:pPr marL="742950" lvl="1" indent="-285750">
              <a:buClr>
                <a:srgbClr val="6E7893"/>
              </a:buClr>
              <a:buFont typeface="Arial" panose="020B0604020202020204" pitchFamily="34" charset="0"/>
              <a:buChar char="•"/>
            </a:pPr>
            <a:r>
              <a:rPr lang="fr-FR" sz="1600" dirty="0">
                <a:latin typeface="+mj-lt"/>
                <a:cs typeface="+mn-cs"/>
              </a:rPr>
              <a:t>CAMARA focus -&gt; </a:t>
            </a:r>
            <a:r>
              <a:rPr lang="fr-FR" sz="1600" u="sng" dirty="0">
                <a:latin typeface="+mj-lt"/>
                <a:cs typeface="+mn-cs"/>
              </a:rPr>
              <a:t>NBI</a:t>
            </a:r>
            <a:r>
              <a:rPr lang="fr-FR" sz="1600" dirty="0">
                <a:latin typeface="+mj-lt"/>
                <a:cs typeface="+mn-cs"/>
              </a:rPr>
              <a:t>. </a:t>
            </a:r>
            <a:r>
              <a:rPr lang="fr-FR" sz="1600" dirty="0" err="1">
                <a:latin typeface="+mj-lt"/>
                <a:cs typeface="+mn-cs"/>
              </a:rPr>
              <a:t>Semantics</a:t>
            </a:r>
            <a:r>
              <a:rPr lang="fr-FR" sz="1600" dirty="0">
                <a:latin typeface="+mj-lt"/>
                <a:cs typeface="+mn-cs"/>
              </a:rPr>
              <a:t> of CSP </a:t>
            </a:r>
            <a:r>
              <a:rPr lang="fr-FR" sz="1600" dirty="0" err="1">
                <a:latin typeface="+mj-lt"/>
                <a:cs typeface="+mn-cs"/>
              </a:rPr>
              <a:t>external</a:t>
            </a:r>
            <a:r>
              <a:rPr lang="fr-FR" sz="1600" dirty="0">
                <a:latin typeface="+mj-lt"/>
                <a:cs typeface="+mn-cs"/>
              </a:rPr>
              <a:t> APIs (i.e., </a:t>
            </a:r>
            <a:r>
              <a:rPr lang="fr-FR" sz="1600" dirty="0" err="1">
                <a:latin typeface="+mj-lt"/>
                <a:cs typeface="+mn-cs"/>
              </a:rPr>
              <a:t>customer</a:t>
            </a:r>
            <a:r>
              <a:rPr lang="fr-FR" sz="1600" dirty="0">
                <a:latin typeface="+mj-lt"/>
                <a:cs typeface="+mn-cs"/>
              </a:rPr>
              <a:t> APIs), </a:t>
            </a:r>
            <a:r>
              <a:rPr lang="fr-FR" sz="1600" dirty="0" err="1">
                <a:latin typeface="+mj-lt"/>
                <a:cs typeface="+mn-cs"/>
              </a:rPr>
              <a:t>including</a:t>
            </a:r>
            <a:r>
              <a:rPr lang="fr-FR" sz="1600" dirty="0">
                <a:latin typeface="+mj-lt"/>
                <a:cs typeface="+mn-cs"/>
              </a:rPr>
              <a:t> ‘service’ APIs + ‘OAM’ APIs. </a:t>
            </a:r>
          </a:p>
          <a:p>
            <a:pPr marL="742950" lvl="1" indent="-285750">
              <a:buClr>
                <a:srgbClr val="6E7893"/>
              </a:buClr>
              <a:buFont typeface="Arial" panose="020B0604020202020204" pitchFamily="34" charset="0"/>
              <a:buChar char="•"/>
            </a:pPr>
            <a:r>
              <a:rPr lang="fr-FR" sz="1600" dirty="0">
                <a:latin typeface="+mj-lt"/>
                <a:cs typeface="+mn-cs"/>
              </a:rPr>
              <a:t>GSMA focus -&gt; </a:t>
            </a:r>
            <a:r>
              <a:rPr lang="fr-FR" sz="1600" u="sng" dirty="0">
                <a:latin typeface="+mj-lt"/>
                <a:cs typeface="+mn-cs"/>
              </a:rPr>
              <a:t>Transformation </a:t>
            </a:r>
            <a:r>
              <a:rPr lang="fr-FR" sz="1600" u="sng" dirty="0" err="1">
                <a:latin typeface="+mj-lt"/>
                <a:cs typeface="+mn-cs"/>
              </a:rPr>
              <a:t>Function</a:t>
            </a:r>
            <a:r>
              <a:rPr lang="fr-FR" sz="1600" dirty="0">
                <a:latin typeface="+mj-lt"/>
                <a:cs typeface="+mn-cs"/>
              </a:rPr>
              <a:t>. N</a:t>
            </a:r>
            <a:r>
              <a:rPr lang="es-ES" sz="1600" dirty="0" err="1">
                <a:latin typeface="+mj-lt"/>
              </a:rPr>
              <a:t>on</a:t>
            </a:r>
            <a:r>
              <a:rPr lang="es-ES" sz="1600" dirty="0">
                <a:latin typeface="+mj-lt"/>
              </a:rPr>
              <a:t>-prescriptive </a:t>
            </a:r>
            <a:r>
              <a:rPr lang="es-ES" sz="1600" dirty="0" err="1">
                <a:latin typeface="+mj-lt"/>
              </a:rPr>
              <a:t>guidelines</a:t>
            </a:r>
            <a:r>
              <a:rPr lang="es-ES" sz="1600" dirty="0">
                <a:latin typeface="+mj-lt"/>
              </a:rPr>
              <a:t> and </a:t>
            </a:r>
            <a:r>
              <a:rPr lang="es-ES" sz="1600" dirty="0" err="1">
                <a:latin typeface="+mj-lt"/>
              </a:rPr>
              <a:t>recommendations</a:t>
            </a:r>
            <a:r>
              <a:rPr lang="es-ES" sz="1600" dirty="0">
                <a:latin typeface="+mj-lt"/>
              </a:rPr>
              <a:t> </a:t>
            </a:r>
            <a:r>
              <a:rPr lang="es-ES" sz="1600" dirty="0" err="1">
                <a:latin typeface="+mj-lt"/>
              </a:rPr>
              <a:t>on</a:t>
            </a:r>
            <a:r>
              <a:rPr lang="es-ES" sz="1600" dirty="0">
                <a:latin typeface="+mj-lt"/>
              </a:rPr>
              <a:t> </a:t>
            </a:r>
            <a:r>
              <a:rPr lang="es-ES" sz="1600" dirty="0" err="1">
                <a:latin typeface="+mj-lt"/>
              </a:rPr>
              <a:t>how</a:t>
            </a:r>
            <a:r>
              <a:rPr lang="es-ES" sz="1600" dirty="0">
                <a:latin typeface="+mj-lt"/>
              </a:rPr>
              <a:t> </a:t>
            </a:r>
            <a:r>
              <a:rPr lang="es-ES" sz="1600" dirty="0" err="1">
                <a:latin typeface="+mj-lt"/>
              </a:rPr>
              <a:t>to</a:t>
            </a:r>
            <a:r>
              <a:rPr lang="es-ES" sz="1600" dirty="0">
                <a:latin typeface="+mj-lt"/>
              </a:rPr>
              <a:t> </a:t>
            </a:r>
            <a:r>
              <a:rPr lang="es-ES" sz="1600" dirty="0" err="1">
                <a:latin typeface="+mj-lt"/>
              </a:rPr>
              <a:t>map</a:t>
            </a:r>
            <a:r>
              <a:rPr lang="es-ES" sz="1600" dirty="0">
                <a:latin typeface="+mj-lt"/>
              </a:rPr>
              <a:t> ‘</a:t>
            </a:r>
            <a:r>
              <a:rPr lang="es-ES" sz="1600" dirty="0" err="1">
                <a:latin typeface="+mj-lt"/>
              </a:rPr>
              <a:t>service</a:t>
            </a:r>
            <a:r>
              <a:rPr lang="es-ES" sz="1600" dirty="0">
                <a:latin typeface="+mj-lt"/>
              </a:rPr>
              <a:t>’ </a:t>
            </a:r>
            <a:r>
              <a:rPr lang="es-ES" sz="1600" dirty="0" err="1">
                <a:latin typeface="+mj-lt"/>
              </a:rPr>
              <a:t>APIs</a:t>
            </a:r>
            <a:r>
              <a:rPr lang="es-ES" sz="1600" dirty="0">
                <a:latin typeface="+mj-lt"/>
              </a:rPr>
              <a:t> </a:t>
            </a:r>
            <a:r>
              <a:rPr lang="es-ES" sz="1600" dirty="0" err="1">
                <a:latin typeface="+mj-lt"/>
              </a:rPr>
              <a:t>into</a:t>
            </a:r>
            <a:r>
              <a:rPr lang="es-ES" sz="1600" dirty="0">
                <a:latin typeface="+mj-lt"/>
              </a:rPr>
              <a:t> CSP </a:t>
            </a:r>
            <a:r>
              <a:rPr lang="es-ES" sz="1600" dirty="0" err="1">
                <a:latin typeface="+mj-lt"/>
              </a:rPr>
              <a:t>internal</a:t>
            </a:r>
            <a:r>
              <a:rPr lang="es-ES" sz="1600" dirty="0">
                <a:latin typeface="+mj-lt"/>
              </a:rPr>
              <a:t> </a:t>
            </a:r>
            <a:r>
              <a:rPr lang="es-ES" sz="1600" dirty="0" err="1">
                <a:latin typeface="+mj-lt"/>
              </a:rPr>
              <a:t>APIs</a:t>
            </a:r>
            <a:r>
              <a:rPr lang="es-ES" sz="1600" dirty="0">
                <a:latin typeface="+mj-lt"/>
              </a:rPr>
              <a:t>. </a:t>
            </a:r>
            <a:endParaRPr lang="es-ES" sz="1600" b="1" dirty="0">
              <a:latin typeface="+mj-lt"/>
            </a:endParaRPr>
          </a:p>
          <a:p>
            <a:pPr marL="742950" lvl="1" indent="-285750">
              <a:buClr>
                <a:srgbClr val="6E7893"/>
              </a:buClr>
              <a:buFont typeface="Arial" panose="020B0604020202020204" pitchFamily="34" charset="0"/>
              <a:buChar char="•"/>
            </a:pPr>
            <a:r>
              <a:rPr lang="fr-FR" sz="1600" dirty="0">
                <a:latin typeface="+mj-lt"/>
                <a:cs typeface="+mn-cs"/>
              </a:rPr>
              <a:t>TMF focus -&gt; </a:t>
            </a:r>
            <a:r>
              <a:rPr lang="fr-FR" sz="1600" u="sng" dirty="0">
                <a:latin typeface="+mj-lt"/>
                <a:cs typeface="+mn-cs"/>
              </a:rPr>
              <a:t>Transformation </a:t>
            </a:r>
            <a:r>
              <a:rPr lang="fr-FR" sz="1600" u="sng" dirty="0" err="1">
                <a:latin typeface="+mj-lt"/>
                <a:cs typeface="+mn-cs"/>
              </a:rPr>
              <a:t>Function</a:t>
            </a:r>
            <a:r>
              <a:rPr lang="fr-FR" sz="1600" u="sng" dirty="0">
                <a:latin typeface="+mj-lt"/>
                <a:cs typeface="+mn-cs"/>
              </a:rPr>
              <a:t>. </a:t>
            </a:r>
            <a:r>
              <a:rPr lang="es-ES" sz="1600" dirty="0">
                <a:latin typeface="+mj-lt"/>
                <a:cs typeface="+mn-cs"/>
              </a:rPr>
              <a:t>Non-prescriptive </a:t>
            </a:r>
            <a:r>
              <a:rPr lang="es-ES" sz="1600" dirty="0" err="1">
                <a:latin typeface="+mj-lt"/>
              </a:rPr>
              <a:t>guidelines</a:t>
            </a:r>
            <a:r>
              <a:rPr lang="es-ES" sz="1600" dirty="0">
                <a:latin typeface="+mj-lt"/>
              </a:rPr>
              <a:t> and </a:t>
            </a:r>
            <a:r>
              <a:rPr lang="es-ES" sz="1600" dirty="0" err="1">
                <a:latin typeface="+mj-lt"/>
              </a:rPr>
              <a:t>recommendations</a:t>
            </a:r>
            <a:r>
              <a:rPr lang="es-ES" sz="1600" dirty="0">
                <a:latin typeface="+mj-lt"/>
              </a:rPr>
              <a:t> </a:t>
            </a:r>
            <a:r>
              <a:rPr lang="es-ES" sz="1600" dirty="0" err="1">
                <a:latin typeface="+mj-lt"/>
              </a:rPr>
              <a:t>on</a:t>
            </a:r>
            <a:r>
              <a:rPr lang="es-ES" sz="1600" dirty="0">
                <a:latin typeface="+mj-lt"/>
              </a:rPr>
              <a:t> </a:t>
            </a:r>
            <a:r>
              <a:rPr lang="es-ES" sz="1600" dirty="0" err="1">
                <a:latin typeface="+mj-lt"/>
              </a:rPr>
              <a:t>how</a:t>
            </a:r>
            <a:r>
              <a:rPr lang="es-ES" sz="1600" dirty="0">
                <a:latin typeface="+mj-lt"/>
              </a:rPr>
              <a:t> </a:t>
            </a:r>
            <a:r>
              <a:rPr lang="es-ES" sz="1600" dirty="0" err="1">
                <a:latin typeface="+mj-lt"/>
              </a:rPr>
              <a:t>to</a:t>
            </a:r>
            <a:r>
              <a:rPr lang="es-ES" sz="1600" dirty="0">
                <a:latin typeface="+mj-lt"/>
              </a:rPr>
              <a:t> </a:t>
            </a:r>
            <a:r>
              <a:rPr lang="es-ES" sz="1600" dirty="0" err="1">
                <a:latin typeface="+mj-lt"/>
              </a:rPr>
              <a:t>map</a:t>
            </a:r>
            <a:r>
              <a:rPr lang="es-ES" sz="1600" dirty="0">
                <a:latin typeface="+mj-lt"/>
              </a:rPr>
              <a:t> ‘OAM’ </a:t>
            </a:r>
            <a:r>
              <a:rPr lang="es-ES" sz="1600" dirty="0" err="1">
                <a:latin typeface="+mj-lt"/>
              </a:rPr>
              <a:t>APIs</a:t>
            </a:r>
            <a:r>
              <a:rPr lang="es-ES" sz="1600" dirty="0">
                <a:latin typeface="+mj-lt"/>
              </a:rPr>
              <a:t> </a:t>
            </a:r>
            <a:r>
              <a:rPr lang="es-ES" sz="1600" dirty="0" err="1">
                <a:latin typeface="+mj-lt"/>
              </a:rPr>
              <a:t>into</a:t>
            </a:r>
            <a:r>
              <a:rPr lang="es-ES" sz="1600" dirty="0">
                <a:latin typeface="+mj-lt"/>
              </a:rPr>
              <a:t> CSP </a:t>
            </a:r>
            <a:r>
              <a:rPr lang="es-ES" sz="1600" dirty="0" err="1">
                <a:latin typeface="+mj-lt"/>
              </a:rPr>
              <a:t>internal</a:t>
            </a:r>
            <a:r>
              <a:rPr lang="es-ES" sz="1600" dirty="0">
                <a:latin typeface="+mj-lt"/>
              </a:rPr>
              <a:t> </a:t>
            </a:r>
            <a:r>
              <a:rPr lang="es-ES" sz="1600" dirty="0" err="1">
                <a:latin typeface="+mj-lt"/>
              </a:rPr>
              <a:t>APIs</a:t>
            </a:r>
            <a:r>
              <a:rPr lang="es-ES" sz="1600" dirty="0">
                <a:latin typeface="+mj-lt"/>
              </a:rPr>
              <a:t>. </a:t>
            </a:r>
          </a:p>
          <a:p>
            <a:pPr marL="742950" lvl="1" indent="-285750">
              <a:buClr>
                <a:srgbClr val="6E7893"/>
              </a:buClr>
              <a:buFont typeface="Arial" panose="020B0604020202020204" pitchFamily="34" charset="0"/>
              <a:buChar char="•"/>
            </a:pPr>
            <a:r>
              <a:rPr lang="fr-FR" sz="1600" dirty="0">
                <a:latin typeface="+mj-lt"/>
                <a:cs typeface="+mn-cs"/>
              </a:rPr>
              <a:t>3GPP focus -&gt;  </a:t>
            </a:r>
            <a:r>
              <a:rPr lang="fr-FR" sz="1600" u="sng" dirty="0">
                <a:latin typeface="+mj-lt"/>
                <a:cs typeface="+mn-cs"/>
              </a:rPr>
              <a:t>API GW</a:t>
            </a:r>
            <a:r>
              <a:rPr lang="fr-FR" sz="1600" dirty="0">
                <a:latin typeface="+mj-lt"/>
                <a:cs typeface="+mn-cs"/>
              </a:rPr>
              <a:t>. </a:t>
            </a:r>
            <a:r>
              <a:rPr lang="fr-FR" sz="1600" dirty="0" err="1">
                <a:latin typeface="+mj-lt"/>
                <a:cs typeface="+mn-cs"/>
              </a:rPr>
              <a:t>Mechanisms</a:t>
            </a:r>
            <a:r>
              <a:rPr lang="fr-FR" sz="1600" dirty="0">
                <a:latin typeface="+mj-lt"/>
                <a:cs typeface="+mn-cs"/>
              </a:rPr>
              <a:t> </a:t>
            </a:r>
            <a:r>
              <a:rPr lang="fr-FR" sz="1600" dirty="0" err="1">
                <a:latin typeface="+mj-lt"/>
                <a:cs typeface="+mn-cs"/>
              </a:rPr>
              <a:t>allowing</a:t>
            </a:r>
            <a:r>
              <a:rPr lang="fr-FR" sz="1600" dirty="0">
                <a:latin typeface="+mj-lt"/>
                <a:cs typeface="+mn-cs"/>
              </a:rPr>
              <a:t> on-</a:t>
            </a:r>
            <a:r>
              <a:rPr lang="fr-FR" sz="1600" dirty="0" err="1">
                <a:latin typeface="+mj-lt"/>
                <a:cs typeface="+mn-cs"/>
              </a:rPr>
              <a:t>demand</a:t>
            </a:r>
            <a:r>
              <a:rPr lang="fr-FR" sz="1600" dirty="0">
                <a:latin typeface="+mj-lt"/>
                <a:cs typeface="+mn-cs"/>
              </a:rPr>
              <a:t>, </a:t>
            </a:r>
            <a:r>
              <a:rPr lang="fr-FR" sz="1600" dirty="0" err="1">
                <a:latin typeface="+mj-lt"/>
                <a:cs typeface="+mn-cs"/>
              </a:rPr>
              <a:t>secure</a:t>
            </a:r>
            <a:r>
              <a:rPr lang="fr-FR" sz="1600" dirty="0">
                <a:latin typeface="+mj-lt"/>
                <a:cs typeface="+mn-cs"/>
              </a:rPr>
              <a:t> and auditable </a:t>
            </a:r>
            <a:r>
              <a:rPr lang="fr-FR" sz="1600" dirty="0" err="1">
                <a:latin typeface="+mj-lt"/>
                <a:cs typeface="+mn-cs"/>
              </a:rPr>
              <a:t>exposure</a:t>
            </a:r>
            <a:r>
              <a:rPr lang="fr-FR" sz="1600" dirty="0">
                <a:latin typeface="+mj-lt"/>
                <a:cs typeface="+mn-cs"/>
              </a:rPr>
              <a:t> of APIs. No </a:t>
            </a:r>
            <a:r>
              <a:rPr lang="fr-FR" sz="1600" dirty="0" err="1">
                <a:latin typeface="+mj-lt"/>
                <a:cs typeface="+mn-cs"/>
              </a:rPr>
              <a:t>other</a:t>
            </a:r>
            <a:r>
              <a:rPr lang="fr-FR" sz="1600" dirty="0">
                <a:latin typeface="+mj-lt"/>
                <a:cs typeface="+mn-cs"/>
              </a:rPr>
              <a:t> SDO has </a:t>
            </a:r>
            <a:r>
              <a:rPr lang="fr-FR" sz="1600" dirty="0" err="1">
                <a:latin typeface="+mj-lt"/>
                <a:cs typeface="+mn-cs"/>
              </a:rPr>
              <a:t>grabbed</a:t>
            </a:r>
            <a:r>
              <a:rPr lang="fr-FR" sz="1600" dirty="0">
                <a:latin typeface="+mj-lt"/>
                <a:cs typeface="+mn-cs"/>
              </a:rPr>
              <a:t> </a:t>
            </a:r>
            <a:r>
              <a:rPr lang="fr-FR" sz="1600" dirty="0" err="1">
                <a:latin typeface="+mj-lt"/>
                <a:cs typeface="+mn-cs"/>
              </a:rPr>
              <a:t>this</a:t>
            </a:r>
            <a:r>
              <a:rPr lang="fr-FR" sz="1600" dirty="0">
                <a:latin typeface="+mj-lt"/>
                <a:cs typeface="+mn-cs"/>
              </a:rPr>
              <a:t> flag </a:t>
            </a:r>
            <a:r>
              <a:rPr lang="fr-FR" sz="1600" dirty="0" err="1">
                <a:latin typeface="+mj-lt"/>
                <a:cs typeface="+mn-cs"/>
              </a:rPr>
              <a:t>yet</a:t>
            </a:r>
            <a:r>
              <a:rPr lang="fr-FR" sz="1600" dirty="0">
                <a:latin typeface="+mj-lt"/>
                <a:cs typeface="+mn-cs"/>
              </a:rPr>
              <a:t>. </a:t>
            </a:r>
            <a:endParaRPr lang="fr-FR" sz="900" dirty="0">
              <a:latin typeface="+mj-lt"/>
              <a:cs typeface="+mn-cs"/>
            </a:endParaRPr>
          </a:p>
          <a:p>
            <a:pPr marL="609600" lvl="1" indent="0">
              <a:buFontTx/>
              <a:buNone/>
            </a:pPr>
            <a:endParaRPr lang="en-US" sz="1400" kern="0" dirty="0">
              <a:latin typeface="+mj-lt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733F008-2C0C-ADD7-F476-7734E5016B06}"/>
              </a:ext>
            </a:extLst>
          </p:cNvPr>
          <p:cNvSpPr txBox="1"/>
          <p:nvPr/>
        </p:nvSpPr>
        <p:spPr>
          <a:xfrm rot="19411800">
            <a:off x="439824" y="4752056"/>
            <a:ext cx="425276" cy="246221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ES" sz="1000" dirty="0">
                <a:solidFill>
                  <a:schemeClr val="bg1"/>
                </a:solidFill>
              </a:rPr>
              <a:t>new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6F07B1AC-53C7-6FCE-03E6-C6523CC5AE11}"/>
              </a:ext>
            </a:extLst>
          </p:cNvPr>
          <p:cNvSpPr/>
          <p:nvPr/>
        </p:nvSpPr>
        <p:spPr bwMode="auto">
          <a:xfrm>
            <a:off x="937236" y="4263932"/>
            <a:ext cx="11066929" cy="1116451"/>
          </a:xfrm>
          <a:prstGeom prst="roundRect">
            <a:avLst/>
          </a:prstGeom>
          <a:noFill/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E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9759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19FF29-F343-45CB-88FD-0A3669F73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Authors</a:t>
            </a:r>
            <a:r>
              <a:rPr lang="fr-FR" dirty="0"/>
              <a:t>’ </a:t>
            </a:r>
            <a:r>
              <a:rPr lang="fr-FR" dirty="0" err="1"/>
              <a:t>view</a:t>
            </a:r>
            <a:r>
              <a:rPr lang="fr-FR" dirty="0"/>
              <a:t> on </a:t>
            </a:r>
            <a:r>
              <a:rPr lang="fr-FR" dirty="0" err="1"/>
              <a:t>selected</a:t>
            </a:r>
            <a:r>
              <a:rPr lang="fr-FR" dirty="0"/>
              <a:t> topics</a:t>
            </a:r>
          </a:p>
        </p:txBody>
      </p:sp>
      <p:sp>
        <p:nvSpPr>
          <p:cNvPr id="3" name="Espace réservé du contenu 5">
            <a:extLst>
              <a:ext uri="{FF2B5EF4-FFF2-40B4-BE49-F238E27FC236}">
                <a16:creationId xmlns:a16="http://schemas.microsoft.com/office/drawing/2014/main" id="{C7D5DB31-D375-DDAF-706C-73AB488713B3}"/>
              </a:ext>
            </a:extLst>
          </p:cNvPr>
          <p:cNvSpPr txBox="1">
            <a:spLocks/>
          </p:cNvSpPr>
          <p:nvPr/>
        </p:nvSpPr>
        <p:spPr>
          <a:xfrm>
            <a:off x="546000" y="1185333"/>
            <a:ext cx="10993537" cy="4487333"/>
          </a:xfrm>
          <a:prstGeom prst="rect">
            <a:avLst/>
          </a:prstGeom>
        </p:spPr>
        <p:txBody>
          <a:bodyPr/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fr-FR" sz="1600" b="1" dirty="0">
                <a:latin typeface="+mj-lt"/>
              </a:rPr>
              <a:t>EMGF</a:t>
            </a:r>
            <a:r>
              <a:rPr lang="fr-FR" sz="1600" dirty="0">
                <a:latin typeface="+mj-lt"/>
              </a:rPr>
              <a:t>: </a:t>
            </a:r>
          </a:p>
          <a:p>
            <a:pPr marL="406400" indent="-406400">
              <a:buFont typeface="Arial" panose="020B0604020202020204" pitchFamily="34" charset="0"/>
              <a:buChar char="•"/>
            </a:pPr>
            <a:r>
              <a:rPr lang="fr-FR" sz="1600" dirty="0">
                <a:latin typeface="+mj-lt"/>
              </a:rPr>
              <a:t>It </a:t>
            </a:r>
            <a:r>
              <a:rPr lang="fr-FR" sz="1600" dirty="0" err="1">
                <a:latin typeface="+mj-lt"/>
              </a:rPr>
              <a:t>is</a:t>
            </a:r>
            <a:r>
              <a:rPr lang="fr-FR" sz="1600" dirty="0">
                <a:latin typeface="+mj-lt"/>
              </a:rPr>
              <a:t> an </a:t>
            </a:r>
            <a:r>
              <a:rPr lang="fr-FR" sz="1600" dirty="0" err="1">
                <a:latin typeface="+mj-lt"/>
              </a:rPr>
              <a:t>artificially</a:t>
            </a:r>
            <a:r>
              <a:rPr lang="fr-FR" sz="1600" dirty="0">
                <a:latin typeface="+mj-lt"/>
              </a:rPr>
              <a:t> </a:t>
            </a:r>
            <a:r>
              <a:rPr lang="fr-FR" sz="1600" dirty="0" err="1">
                <a:latin typeface="+mj-lt"/>
              </a:rPr>
              <a:t>created</a:t>
            </a:r>
            <a:r>
              <a:rPr lang="fr-FR" sz="1600" dirty="0">
                <a:latin typeface="+mj-lt"/>
              </a:rPr>
              <a:t> block </a:t>
            </a:r>
            <a:r>
              <a:rPr lang="fr-FR" sz="1600" dirty="0" err="1">
                <a:latin typeface="+mj-lt"/>
              </a:rPr>
              <a:t>that</a:t>
            </a:r>
            <a:r>
              <a:rPr lang="fr-FR" sz="1600" dirty="0">
                <a:latin typeface="+mj-lt"/>
              </a:rPr>
              <a:t> </a:t>
            </a:r>
            <a:r>
              <a:rPr lang="fr-FR" sz="1600" dirty="0" err="1">
                <a:latin typeface="+mj-lt"/>
              </a:rPr>
              <a:t>intended</a:t>
            </a:r>
            <a:r>
              <a:rPr lang="fr-FR" sz="1600" dirty="0">
                <a:latin typeface="+mj-lt"/>
              </a:rPr>
              <a:t> to </a:t>
            </a:r>
            <a:r>
              <a:rPr lang="fr-FR" sz="1600" dirty="0" err="1">
                <a:latin typeface="+mj-lt"/>
              </a:rPr>
              <a:t>replicate</a:t>
            </a:r>
            <a:r>
              <a:rPr lang="fr-FR" sz="1600" dirty="0">
                <a:latin typeface="+mj-lt"/>
              </a:rPr>
              <a:t> NEF </a:t>
            </a:r>
            <a:r>
              <a:rPr lang="fr-FR" sz="1600" dirty="0" err="1">
                <a:latin typeface="+mj-lt"/>
              </a:rPr>
              <a:t>logic</a:t>
            </a:r>
            <a:r>
              <a:rPr lang="fr-FR" sz="1600" dirty="0">
                <a:latin typeface="+mj-lt"/>
              </a:rPr>
              <a:t> at OAM layer, but the reality </a:t>
            </a:r>
            <a:r>
              <a:rPr lang="fr-FR" sz="1600" dirty="0" err="1">
                <a:latin typeface="+mj-lt"/>
              </a:rPr>
              <a:t>is</a:t>
            </a:r>
            <a:r>
              <a:rPr lang="fr-FR" sz="1600" dirty="0">
                <a:latin typeface="+mj-lt"/>
              </a:rPr>
              <a:t> </a:t>
            </a:r>
            <a:r>
              <a:rPr lang="fr-FR" sz="1600" dirty="0" err="1">
                <a:latin typeface="+mj-lt"/>
              </a:rPr>
              <a:t>that</a:t>
            </a:r>
            <a:r>
              <a:rPr lang="fr-FR" sz="1600" dirty="0">
                <a:latin typeface="+mj-lt"/>
              </a:rPr>
              <a:t> </a:t>
            </a:r>
            <a:r>
              <a:rPr lang="fr-FR" sz="1600" dirty="0" err="1">
                <a:latin typeface="+mj-lt"/>
              </a:rPr>
              <a:t>it</a:t>
            </a:r>
            <a:r>
              <a:rPr lang="fr-FR" sz="1600" dirty="0">
                <a:latin typeface="+mj-lt"/>
              </a:rPr>
              <a:t> </a:t>
            </a:r>
            <a:r>
              <a:rPr lang="fr-FR" sz="1600" dirty="0" err="1">
                <a:latin typeface="+mj-lt"/>
              </a:rPr>
              <a:t>goes</a:t>
            </a:r>
            <a:r>
              <a:rPr lang="fr-FR" sz="1600" dirty="0">
                <a:latin typeface="+mj-lt"/>
              </a:rPr>
              <a:t> </a:t>
            </a:r>
            <a:r>
              <a:rPr lang="fr-FR" sz="1600" dirty="0" err="1">
                <a:latin typeface="+mj-lt"/>
              </a:rPr>
              <a:t>against</a:t>
            </a:r>
            <a:r>
              <a:rPr lang="fr-FR" sz="1600" dirty="0">
                <a:latin typeface="+mj-lt"/>
              </a:rPr>
              <a:t> the SBMA nature of 3GPP SA5 (not to </a:t>
            </a:r>
            <a:r>
              <a:rPr lang="fr-FR" sz="1600" dirty="0" err="1">
                <a:latin typeface="+mj-lt"/>
              </a:rPr>
              <a:t>define</a:t>
            </a:r>
            <a:r>
              <a:rPr lang="fr-FR" sz="1600" dirty="0">
                <a:latin typeface="+mj-lt"/>
              </a:rPr>
              <a:t> </a:t>
            </a:r>
            <a:r>
              <a:rPr lang="fr-FR" sz="1600" dirty="0" err="1">
                <a:latin typeface="+mj-lt"/>
              </a:rPr>
              <a:t>internal</a:t>
            </a:r>
            <a:r>
              <a:rPr lang="fr-FR" sz="1600" dirty="0">
                <a:latin typeface="+mj-lt"/>
              </a:rPr>
              <a:t> business </a:t>
            </a:r>
            <a:r>
              <a:rPr lang="fr-FR" sz="1600" dirty="0" err="1">
                <a:latin typeface="+mj-lt"/>
              </a:rPr>
              <a:t>logic</a:t>
            </a:r>
            <a:r>
              <a:rPr lang="fr-FR" sz="1600" dirty="0">
                <a:latin typeface="+mj-lt"/>
              </a:rPr>
              <a:t>). </a:t>
            </a:r>
            <a:r>
              <a:rPr lang="fr-FR" sz="1600" dirty="0" err="1">
                <a:latin typeface="+mj-lt"/>
              </a:rPr>
              <a:t>Authors</a:t>
            </a:r>
            <a:r>
              <a:rPr lang="fr-FR" sz="1600" dirty="0">
                <a:latin typeface="+mj-lt"/>
              </a:rPr>
              <a:t>’ </a:t>
            </a:r>
            <a:r>
              <a:rPr lang="fr-FR" sz="1600" dirty="0" err="1">
                <a:latin typeface="+mj-lt"/>
              </a:rPr>
              <a:t>belief</a:t>
            </a:r>
            <a:r>
              <a:rPr lang="fr-FR" sz="1600" dirty="0">
                <a:latin typeface="+mj-lt"/>
              </a:rPr>
              <a:t> </a:t>
            </a:r>
            <a:r>
              <a:rPr lang="fr-FR" sz="1600" dirty="0" err="1">
                <a:latin typeface="+mj-lt"/>
              </a:rPr>
              <a:t>is</a:t>
            </a:r>
            <a:r>
              <a:rPr lang="fr-FR" sz="1600" dirty="0">
                <a:latin typeface="+mj-lt"/>
              </a:rPr>
              <a:t> </a:t>
            </a:r>
            <a:r>
              <a:rPr lang="fr-FR" sz="1600" dirty="0" err="1">
                <a:latin typeface="+mj-lt"/>
              </a:rPr>
              <a:t>that</a:t>
            </a:r>
            <a:r>
              <a:rPr lang="fr-FR" sz="1600" dirty="0">
                <a:latin typeface="+mj-lt"/>
              </a:rPr>
              <a:t> EGMF as a </a:t>
            </a:r>
            <a:r>
              <a:rPr lang="fr-FR" sz="1600" dirty="0" err="1">
                <a:latin typeface="+mj-lt"/>
              </a:rPr>
              <a:t>stand-alone</a:t>
            </a:r>
            <a:r>
              <a:rPr lang="fr-FR" sz="1600" dirty="0">
                <a:latin typeface="+mj-lt"/>
              </a:rPr>
              <a:t> concept  </a:t>
            </a:r>
            <a:r>
              <a:rPr lang="fr-FR" sz="1600" dirty="0" err="1">
                <a:latin typeface="+mj-lt"/>
              </a:rPr>
              <a:t>will</a:t>
            </a:r>
            <a:r>
              <a:rPr lang="fr-FR" sz="1600" dirty="0">
                <a:latin typeface="+mj-lt"/>
              </a:rPr>
              <a:t> not </a:t>
            </a:r>
            <a:r>
              <a:rPr lang="fr-FR" sz="1600" dirty="0" err="1">
                <a:latin typeface="+mj-lt"/>
              </a:rPr>
              <a:t>fly</a:t>
            </a:r>
            <a:r>
              <a:rPr lang="fr-FR" sz="1600" dirty="0">
                <a:latin typeface="+mj-lt"/>
              </a:rPr>
              <a:t> in 3GPP normative </a:t>
            </a:r>
            <a:r>
              <a:rPr lang="fr-FR" sz="1600" dirty="0" err="1">
                <a:latin typeface="+mj-lt"/>
              </a:rPr>
              <a:t>specs</a:t>
            </a:r>
            <a:r>
              <a:rPr lang="fr-FR" sz="1600" dirty="0">
                <a:latin typeface="+mj-lt"/>
              </a:rPr>
              <a:t> (and </a:t>
            </a:r>
            <a:r>
              <a:rPr lang="fr-FR" sz="1600" dirty="0" err="1">
                <a:latin typeface="+mj-lt"/>
              </a:rPr>
              <a:t>hence</a:t>
            </a:r>
            <a:r>
              <a:rPr lang="fr-FR" sz="1600" dirty="0">
                <a:latin typeface="+mj-lt"/>
              </a:rPr>
              <a:t> </a:t>
            </a:r>
            <a:r>
              <a:rPr lang="fr-FR" sz="1600" dirty="0" err="1">
                <a:latin typeface="+mj-lt"/>
              </a:rPr>
              <a:t>neither</a:t>
            </a:r>
            <a:r>
              <a:rPr lang="fr-FR" sz="1600" dirty="0">
                <a:latin typeface="+mj-lt"/>
              </a:rPr>
              <a:t> in </a:t>
            </a:r>
            <a:r>
              <a:rPr lang="fr-FR" sz="1600" dirty="0" err="1">
                <a:latin typeface="+mj-lt"/>
              </a:rPr>
              <a:t>operator's</a:t>
            </a:r>
            <a:r>
              <a:rPr lang="fr-FR" sz="1600" dirty="0">
                <a:latin typeface="+mj-lt"/>
              </a:rPr>
              <a:t> production networks).</a:t>
            </a:r>
          </a:p>
          <a:p>
            <a:pPr marL="368300" indent="-368300">
              <a:buFont typeface="Arial" panose="020B0604020202020204" pitchFamily="34" charset="0"/>
              <a:buChar char="•"/>
            </a:pPr>
            <a:endParaRPr lang="fr-FR" sz="1600" dirty="0">
              <a:latin typeface="+mj-lt"/>
            </a:endParaRPr>
          </a:p>
          <a:p>
            <a:pPr marL="0" indent="0">
              <a:buNone/>
            </a:pPr>
            <a:r>
              <a:rPr lang="fr-FR" sz="1600" b="1" dirty="0" err="1">
                <a:latin typeface="+mj-lt"/>
              </a:rPr>
              <a:t>Exposure</a:t>
            </a:r>
            <a:r>
              <a:rPr lang="fr-FR" sz="1600" b="1" dirty="0">
                <a:latin typeface="+mj-lt"/>
              </a:rPr>
              <a:t> </a:t>
            </a:r>
            <a:r>
              <a:rPr lang="fr-FR" sz="1600" b="1" dirty="0" err="1">
                <a:latin typeface="+mj-lt"/>
              </a:rPr>
              <a:t>through</a:t>
            </a:r>
            <a:r>
              <a:rPr lang="fr-FR" sz="1600" b="1" dirty="0">
                <a:latin typeface="+mj-lt"/>
              </a:rPr>
              <a:t> OSS vs BSS</a:t>
            </a:r>
            <a:r>
              <a:rPr lang="fr-FR" sz="1600" dirty="0">
                <a:latin typeface="+mj-lt"/>
              </a:rPr>
              <a:t>:</a:t>
            </a:r>
          </a:p>
          <a:p>
            <a:pPr marL="368300" indent="-368300">
              <a:buFont typeface="Arial" panose="020B0604020202020204" pitchFamily="34" charset="0"/>
              <a:buChar char="•"/>
            </a:pPr>
            <a:r>
              <a:rPr lang="fr-FR" sz="1600" dirty="0" err="1">
                <a:latin typeface="+mj-lt"/>
              </a:rPr>
              <a:t>Authors</a:t>
            </a:r>
            <a:r>
              <a:rPr lang="fr-FR" sz="1600" dirty="0">
                <a:latin typeface="+mj-lt"/>
              </a:rPr>
              <a:t>’ position </a:t>
            </a:r>
            <a:r>
              <a:rPr lang="fr-FR" sz="1600" dirty="0" err="1">
                <a:latin typeface="+mj-lt"/>
              </a:rPr>
              <a:t>is</a:t>
            </a:r>
            <a:r>
              <a:rPr lang="fr-FR" sz="1600" dirty="0">
                <a:latin typeface="+mj-lt"/>
              </a:rPr>
              <a:t> </a:t>
            </a:r>
            <a:r>
              <a:rPr lang="fr-FR" sz="1600" dirty="0" err="1">
                <a:latin typeface="+mj-lt"/>
              </a:rPr>
              <a:t>that</a:t>
            </a:r>
            <a:r>
              <a:rPr lang="fr-FR" sz="1600" dirty="0">
                <a:latin typeface="+mj-lt"/>
              </a:rPr>
              <a:t> a CSP </a:t>
            </a:r>
            <a:r>
              <a:rPr lang="fr-FR" sz="1600" dirty="0" err="1">
                <a:latin typeface="+mj-lt"/>
              </a:rPr>
              <a:t>shall</a:t>
            </a:r>
            <a:r>
              <a:rPr lang="fr-FR" sz="1600" dirty="0">
                <a:latin typeface="+mj-lt"/>
              </a:rPr>
              <a:t> have one single-entry point to expose CSP </a:t>
            </a:r>
            <a:r>
              <a:rPr lang="fr-FR" sz="1600" dirty="0" err="1">
                <a:latin typeface="+mj-lt"/>
              </a:rPr>
              <a:t>capabilities</a:t>
            </a:r>
            <a:r>
              <a:rPr lang="fr-FR" sz="1600" dirty="0">
                <a:latin typeface="+mj-lt"/>
              </a:rPr>
              <a:t>, no </a:t>
            </a:r>
            <a:r>
              <a:rPr lang="fr-FR" sz="1600" dirty="0" err="1">
                <a:latin typeface="+mj-lt"/>
              </a:rPr>
              <a:t>matter</a:t>
            </a:r>
            <a:r>
              <a:rPr lang="fr-FR" sz="1600" dirty="0">
                <a:latin typeface="+mj-lt"/>
              </a:rPr>
              <a:t> the size </a:t>
            </a:r>
            <a:r>
              <a:rPr lang="fr-FR" sz="1600" dirty="0" err="1">
                <a:latin typeface="+mj-lt"/>
              </a:rPr>
              <a:t>nor</a:t>
            </a:r>
            <a:r>
              <a:rPr lang="fr-FR" sz="1600" dirty="0">
                <a:latin typeface="+mj-lt"/>
              </a:rPr>
              <a:t> nature of the 3rd parties (e.g., </a:t>
            </a:r>
            <a:r>
              <a:rPr lang="fr-FR" sz="1600" dirty="0" err="1">
                <a:latin typeface="+mj-lt"/>
              </a:rPr>
              <a:t>enterprise</a:t>
            </a:r>
            <a:r>
              <a:rPr lang="fr-FR" sz="1600" dirty="0">
                <a:latin typeface="+mj-lt"/>
              </a:rPr>
              <a:t> </a:t>
            </a:r>
            <a:r>
              <a:rPr lang="fr-FR" sz="1600" dirty="0" err="1">
                <a:latin typeface="+mj-lt"/>
              </a:rPr>
              <a:t>customers</a:t>
            </a:r>
            <a:r>
              <a:rPr lang="fr-FR" sz="1600" dirty="0">
                <a:latin typeface="+mj-lt"/>
              </a:rPr>
              <a:t> and </a:t>
            </a:r>
            <a:r>
              <a:rPr lang="fr-FR" sz="1600" dirty="0" err="1">
                <a:latin typeface="+mj-lt"/>
              </a:rPr>
              <a:t>ASPs</a:t>
            </a:r>
            <a:r>
              <a:rPr lang="fr-FR" sz="1600" dirty="0">
                <a:latin typeface="+mj-lt"/>
              </a:rPr>
              <a:t>). This single-entry point </a:t>
            </a:r>
            <a:r>
              <a:rPr lang="fr-FR" sz="1600" dirty="0" err="1">
                <a:latin typeface="+mj-lt"/>
              </a:rPr>
              <a:t>maps</a:t>
            </a:r>
            <a:r>
              <a:rPr lang="fr-FR" sz="1600" dirty="0">
                <a:latin typeface="+mj-lt"/>
              </a:rPr>
              <a:t> to ‘API GW’ in slide 9, and to ‘</a:t>
            </a:r>
            <a:r>
              <a:rPr lang="fr-FR" sz="1600" dirty="0" err="1">
                <a:latin typeface="+mj-lt"/>
              </a:rPr>
              <a:t>NaaS</a:t>
            </a:r>
            <a:r>
              <a:rPr lang="fr-FR" sz="1600" dirty="0">
                <a:latin typeface="+mj-lt"/>
              </a:rPr>
              <a:t> platform’ in slide 16. CAMARA </a:t>
            </a:r>
            <a:r>
              <a:rPr lang="fr-FR" sz="1600" dirty="0" err="1">
                <a:latin typeface="+mj-lt"/>
              </a:rPr>
              <a:t>recommendation</a:t>
            </a:r>
            <a:r>
              <a:rPr lang="fr-FR" sz="1600" dirty="0">
                <a:latin typeface="+mj-lt"/>
              </a:rPr>
              <a:t> </a:t>
            </a:r>
            <a:r>
              <a:rPr lang="fr-FR" sz="1600" dirty="0" err="1">
                <a:latin typeface="+mj-lt"/>
              </a:rPr>
              <a:t>is</a:t>
            </a:r>
            <a:r>
              <a:rPr lang="fr-FR" sz="1600" dirty="0">
                <a:latin typeface="+mj-lt"/>
              </a:rPr>
              <a:t> to </a:t>
            </a:r>
            <a:r>
              <a:rPr lang="fr-FR" sz="1600" dirty="0" err="1">
                <a:latin typeface="+mj-lt"/>
              </a:rPr>
              <a:t>using</a:t>
            </a:r>
            <a:r>
              <a:rPr lang="fr-FR" sz="1600" dirty="0">
                <a:latin typeface="+mj-lt"/>
              </a:rPr>
              <a:t> CAPIF as </a:t>
            </a:r>
            <a:r>
              <a:rPr lang="fr-FR" sz="1600" dirty="0" err="1">
                <a:latin typeface="+mj-lt"/>
              </a:rPr>
              <a:t>reference</a:t>
            </a:r>
            <a:r>
              <a:rPr lang="fr-FR" sz="1600" dirty="0">
                <a:latin typeface="+mj-lt"/>
              </a:rPr>
              <a:t> solution (</a:t>
            </a:r>
            <a:r>
              <a:rPr lang="fr-FR" sz="1600" dirty="0" err="1">
                <a:latin typeface="+mj-lt"/>
              </a:rPr>
              <a:t>see</a:t>
            </a:r>
            <a:r>
              <a:rPr lang="fr-FR" sz="1600" dirty="0">
                <a:latin typeface="+mj-lt"/>
              </a:rPr>
              <a:t> slide 11). </a:t>
            </a:r>
          </a:p>
          <a:p>
            <a:pPr marL="368300" indent="-368300">
              <a:buFont typeface="Arial" panose="020B0604020202020204" pitchFamily="34" charset="0"/>
              <a:buChar char="•"/>
            </a:pPr>
            <a:r>
              <a:rPr lang="fr-FR" sz="1600" dirty="0">
                <a:latin typeface="+mj-lt"/>
              </a:rPr>
              <a:t>It </a:t>
            </a:r>
            <a:r>
              <a:rPr lang="fr-FR" sz="1600" dirty="0" err="1">
                <a:latin typeface="+mj-lt"/>
              </a:rPr>
              <a:t>is</a:t>
            </a:r>
            <a:r>
              <a:rPr lang="fr-FR" sz="1600" dirty="0">
                <a:latin typeface="+mj-lt"/>
              </a:rPr>
              <a:t> up to </a:t>
            </a:r>
            <a:r>
              <a:rPr lang="fr-FR" sz="1600" dirty="0" err="1">
                <a:latin typeface="+mj-lt"/>
              </a:rPr>
              <a:t>each</a:t>
            </a:r>
            <a:r>
              <a:rPr lang="fr-FR" sz="1600" dirty="0">
                <a:latin typeface="+mj-lt"/>
              </a:rPr>
              <a:t> CSP to </a:t>
            </a:r>
            <a:r>
              <a:rPr lang="fr-FR" sz="1600" dirty="0" err="1">
                <a:latin typeface="+mj-lt"/>
              </a:rPr>
              <a:t>decide</a:t>
            </a:r>
            <a:r>
              <a:rPr lang="fr-FR" sz="1600" dirty="0">
                <a:latin typeface="+mj-lt"/>
              </a:rPr>
              <a:t> </a:t>
            </a:r>
            <a:r>
              <a:rPr lang="fr-FR" sz="1600" dirty="0" err="1">
                <a:latin typeface="+mj-lt"/>
              </a:rPr>
              <a:t>where</a:t>
            </a:r>
            <a:r>
              <a:rPr lang="fr-FR" sz="1600" dirty="0">
                <a:latin typeface="+mj-lt"/>
              </a:rPr>
              <a:t> to place </a:t>
            </a:r>
            <a:r>
              <a:rPr lang="fr-FR" sz="1600" dirty="0" err="1">
                <a:latin typeface="+mj-lt"/>
              </a:rPr>
              <a:t>this</a:t>
            </a:r>
            <a:r>
              <a:rPr lang="fr-FR" sz="1600" dirty="0">
                <a:latin typeface="+mj-lt"/>
              </a:rPr>
              <a:t> single-entry point in </a:t>
            </a:r>
            <a:r>
              <a:rPr lang="fr-FR" sz="1600" dirty="0" err="1">
                <a:latin typeface="+mj-lt"/>
              </a:rPr>
              <a:t>their</a:t>
            </a:r>
            <a:r>
              <a:rPr lang="fr-FR" sz="1600" dirty="0">
                <a:latin typeface="+mj-lt"/>
              </a:rPr>
              <a:t> </a:t>
            </a:r>
            <a:r>
              <a:rPr lang="fr-FR" sz="1600" dirty="0" err="1">
                <a:latin typeface="+mj-lt"/>
              </a:rPr>
              <a:t>systems</a:t>
            </a:r>
            <a:r>
              <a:rPr lang="fr-FR" sz="1600" dirty="0">
                <a:latin typeface="+mj-lt"/>
              </a:rPr>
              <a:t>. </a:t>
            </a:r>
            <a:r>
              <a:rPr lang="fr-FR" sz="1600" dirty="0" err="1">
                <a:latin typeface="+mj-lt"/>
              </a:rPr>
              <a:t>Therefore</a:t>
            </a:r>
            <a:r>
              <a:rPr lang="fr-FR" sz="1600" dirty="0">
                <a:latin typeface="+mj-lt"/>
              </a:rPr>
              <a:t>, </a:t>
            </a:r>
            <a:r>
              <a:rPr lang="fr-FR" sz="1600" dirty="0" err="1">
                <a:latin typeface="+mj-lt"/>
              </a:rPr>
              <a:t>whether</a:t>
            </a:r>
            <a:r>
              <a:rPr lang="fr-FR" sz="1600" dirty="0">
                <a:latin typeface="+mj-lt"/>
              </a:rPr>
              <a:t> </a:t>
            </a:r>
            <a:r>
              <a:rPr lang="fr-FR" sz="1600" dirty="0" err="1">
                <a:latin typeface="+mj-lt"/>
              </a:rPr>
              <a:t>exposure</a:t>
            </a:r>
            <a:r>
              <a:rPr lang="fr-FR" sz="1600" dirty="0">
                <a:latin typeface="+mj-lt"/>
              </a:rPr>
              <a:t> </a:t>
            </a:r>
            <a:r>
              <a:rPr lang="fr-FR" sz="1600" dirty="0" err="1">
                <a:latin typeface="+mj-lt"/>
              </a:rPr>
              <a:t>is</a:t>
            </a:r>
            <a:r>
              <a:rPr lang="fr-FR" sz="1600" dirty="0">
                <a:latin typeface="+mj-lt"/>
              </a:rPr>
              <a:t> </a:t>
            </a:r>
            <a:r>
              <a:rPr lang="fr-FR" sz="1600" dirty="0" err="1">
                <a:latin typeface="+mj-lt"/>
              </a:rPr>
              <a:t>done</a:t>
            </a:r>
            <a:r>
              <a:rPr lang="fr-FR" sz="1600" dirty="0">
                <a:latin typeface="+mj-lt"/>
              </a:rPr>
              <a:t> </a:t>
            </a:r>
            <a:r>
              <a:rPr lang="fr-FR" sz="1600" dirty="0" err="1">
                <a:latin typeface="+mj-lt"/>
              </a:rPr>
              <a:t>through</a:t>
            </a:r>
            <a:r>
              <a:rPr lang="fr-FR" sz="1600" dirty="0">
                <a:latin typeface="+mj-lt"/>
              </a:rPr>
              <a:t> OSS or BSS </a:t>
            </a:r>
            <a:r>
              <a:rPr lang="fr-FR" sz="1600" dirty="0" err="1">
                <a:latin typeface="+mj-lt"/>
              </a:rPr>
              <a:t>is</a:t>
            </a:r>
            <a:r>
              <a:rPr lang="fr-FR" sz="1600" dirty="0">
                <a:latin typeface="+mj-lt"/>
              </a:rPr>
              <a:t> not a </a:t>
            </a:r>
            <a:r>
              <a:rPr lang="fr-FR" sz="1600" dirty="0" err="1">
                <a:latin typeface="+mj-lt"/>
              </a:rPr>
              <a:t>matter</a:t>
            </a:r>
            <a:r>
              <a:rPr lang="fr-FR" sz="1600" dirty="0">
                <a:latin typeface="+mj-lt"/>
              </a:rPr>
              <a:t> </a:t>
            </a:r>
            <a:r>
              <a:rPr lang="fr-FR" sz="1600" dirty="0" err="1">
                <a:latin typeface="+mj-lt"/>
              </a:rPr>
              <a:t>that</a:t>
            </a:r>
            <a:r>
              <a:rPr lang="fr-FR" sz="1600" dirty="0">
                <a:latin typeface="+mj-lt"/>
              </a:rPr>
              <a:t> </a:t>
            </a:r>
            <a:r>
              <a:rPr lang="fr-FR" sz="1600" dirty="0" err="1">
                <a:latin typeface="+mj-lt"/>
              </a:rPr>
              <a:t>requires</a:t>
            </a:r>
            <a:r>
              <a:rPr lang="fr-FR" sz="1600" dirty="0">
                <a:latin typeface="+mj-lt"/>
              </a:rPr>
              <a:t> </a:t>
            </a:r>
            <a:r>
              <a:rPr lang="fr-FR" sz="1600" dirty="0" err="1">
                <a:latin typeface="+mj-lt"/>
              </a:rPr>
              <a:t>standardization</a:t>
            </a:r>
            <a:r>
              <a:rPr lang="fr-FR" sz="1600">
                <a:latin typeface="+mj-lt"/>
              </a:rPr>
              <a:t>.</a:t>
            </a:r>
            <a:endParaRPr lang="fr-FR" sz="1600" dirty="0">
              <a:latin typeface="+mj-lt"/>
            </a:endParaRPr>
          </a:p>
          <a:p>
            <a:pPr marL="0" indent="0">
              <a:buNone/>
            </a:pPr>
            <a:endParaRPr lang="fr-FR" sz="1600" dirty="0">
              <a:latin typeface="+mj-lt"/>
            </a:endParaRPr>
          </a:p>
          <a:p>
            <a:pPr marL="0" indent="0">
              <a:buNone/>
            </a:pPr>
            <a:r>
              <a:rPr lang="fr-FR" sz="1600" b="1" dirty="0">
                <a:latin typeface="+mj-lt"/>
              </a:rPr>
              <a:t>Scope of </a:t>
            </a:r>
            <a:r>
              <a:rPr lang="fr-FR" sz="1600" b="1" dirty="0" err="1">
                <a:latin typeface="+mj-lt"/>
              </a:rPr>
              <a:t>exposure</a:t>
            </a:r>
            <a:r>
              <a:rPr lang="fr-FR" sz="1600" b="1" dirty="0">
                <a:latin typeface="+mj-lt"/>
              </a:rPr>
              <a:t> topic</a:t>
            </a:r>
          </a:p>
          <a:p>
            <a:pPr marL="368300" indent="-368300">
              <a:buFont typeface="Arial" panose="020B0604020202020204" pitchFamily="34" charset="0"/>
              <a:buChar char="•"/>
            </a:pPr>
            <a:r>
              <a:rPr lang="fr-FR" sz="1600" dirty="0">
                <a:latin typeface="+mj-lt"/>
              </a:rPr>
              <a:t>Out of scope of 3GPP: </a:t>
            </a:r>
            <a:r>
              <a:rPr lang="fr-FR" sz="1600" dirty="0">
                <a:solidFill>
                  <a:srgbClr val="FF0000"/>
                </a:solidFill>
                <a:latin typeface="+mj-lt"/>
              </a:rPr>
              <a:t>WHAT</a:t>
            </a:r>
            <a:r>
              <a:rPr lang="fr-FR" sz="1600" dirty="0">
                <a:latin typeface="+mj-lt"/>
              </a:rPr>
              <a:t> </a:t>
            </a:r>
            <a:r>
              <a:rPr lang="fr-FR" sz="1600" dirty="0" err="1">
                <a:latin typeface="+mj-lt"/>
              </a:rPr>
              <a:t>needs</a:t>
            </a:r>
            <a:r>
              <a:rPr lang="fr-FR" sz="1600" dirty="0">
                <a:latin typeface="+mj-lt"/>
              </a:rPr>
              <a:t> to </a:t>
            </a:r>
            <a:r>
              <a:rPr lang="fr-FR" sz="1600" dirty="0" err="1">
                <a:latin typeface="+mj-lt"/>
              </a:rPr>
              <a:t>be</a:t>
            </a:r>
            <a:r>
              <a:rPr lang="fr-FR" sz="1600" dirty="0">
                <a:latin typeface="+mj-lt"/>
              </a:rPr>
              <a:t> </a:t>
            </a:r>
            <a:r>
              <a:rPr lang="fr-FR" sz="1600" dirty="0" err="1">
                <a:latin typeface="+mj-lt"/>
              </a:rPr>
              <a:t>exposed</a:t>
            </a:r>
            <a:r>
              <a:rPr lang="fr-FR" sz="1600" dirty="0">
                <a:latin typeface="+mj-lt"/>
              </a:rPr>
              <a:t> (NBI and Transformation </a:t>
            </a:r>
            <a:r>
              <a:rPr lang="fr-FR" sz="1600" dirty="0" err="1">
                <a:latin typeface="+mj-lt"/>
              </a:rPr>
              <a:t>Function</a:t>
            </a:r>
            <a:r>
              <a:rPr lang="fr-FR" sz="1600" dirty="0">
                <a:latin typeface="+mj-lt"/>
              </a:rPr>
              <a:t>). This </a:t>
            </a:r>
            <a:r>
              <a:rPr lang="fr-FR" sz="1600" dirty="0" err="1">
                <a:latin typeface="+mj-lt"/>
              </a:rPr>
              <a:t>means</a:t>
            </a:r>
            <a:r>
              <a:rPr lang="fr-FR" sz="1600" dirty="0">
                <a:latin typeface="+mj-lt"/>
              </a:rPr>
              <a:t> </a:t>
            </a:r>
            <a:r>
              <a:rPr lang="fr-FR" sz="1600" dirty="0" err="1">
                <a:latin typeface="+mj-lt"/>
              </a:rPr>
              <a:t>that</a:t>
            </a:r>
            <a:r>
              <a:rPr lang="fr-FR" sz="1600" dirty="0">
                <a:latin typeface="+mj-lt"/>
              </a:rPr>
              <a:t> concepts </a:t>
            </a:r>
            <a:r>
              <a:rPr lang="fr-FR" sz="1600" dirty="0" err="1">
                <a:latin typeface="+mj-lt"/>
              </a:rPr>
              <a:t>such</a:t>
            </a:r>
            <a:r>
              <a:rPr lang="fr-FR" sz="1600" dirty="0">
                <a:latin typeface="+mj-lt"/>
              </a:rPr>
              <a:t> as </a:t>
            </a:r>
            <a:r>
              <a:rPr lang="fr-FR" sz="1600" dirty="0" err="1">
                <a:latin typeface="+mj-lt"/>
              </a:rPr>
              <a:t>filtering</a:t>
            </a:r>
            <a:r>
              <a:rPr lang="fr-FR" sz="1600" dirty="0">
                <a:latin typeface="+mj-lt"/>
              </a:rPr>
              <a:t>, combination, </a:t>
            </a:r>
            <a:r>
              <a:rPr lang="fr-FR" sz="1600" dirty="0" err="1">
                <a:latin typeface="+mj-lt"/>
              </a:rPr>
              <a:t>etc</a:t>
            </a:r>
            <a:r>
              <a:rPr lang="fr-FR" sz="1600" dirty="0">
                <a:latin typeface="+mj-lt"/>
              </a:rPr>
              <a:t> </a:t>
            </a:r>
            <a:r>
              <a:rPr lang="fr-FR" sz="1600" dirty="0" err="1">
                <a:latin typeface="+mj-lt"/>
              </a:rPr>
              <a:t>reported</a:t>
            </a:r>
            <a:r>
              <a:rPr lang="fr-FR" sz="1600" dirty="0">
                <a:latin typeface="+mj-lt"/>
              </a:rPr>
              <a:t> in TR 28.824 </a:t>
            </a:r>
            <a:r>
              <a:rPr lang="fr-FR" sz="1600" dirty="0" err="1">
                <a:latin typeface="+mj-lt"/>
              </a:rPr>
              <a:t>will</a:t>
            </a:r>
            <a:r>
              <a:rPr lang="fr-FR" sz="1600" dirty="0">
                <a:latin typeface="+mj-lt"/>
              </a:rPr>
              <a:t> </a:t>
            </a:r>
            <a:r>
              <a:rPr lang="fr-FR" sz="1600" dirty="0" err="1">
                <a:latin typeface="+mj-lt"/>
              </a:rPr>
              <a:t>need</a:t>
            </a:r>
            <a:r>
              <a:rPr lang="fr-FR" sz="1600" dirty="0">
                <a:latin typeface="+mj-lt"/>
              </a:rPr>
              <a:t> to </a:t>
            </a:r>
            <a:r>
              <a:rPr lang="fr-FR" sz="1600" dirty="0" err="1">
                <a:latin typeface="+mj-lt"/>
              </a:rPr>
              <a:t>be</a:t>
            </a:r>
            <a:r>
              <a:rPr lang="fr-FR" sz="1600" dirty="0">
                <a:latin typeface="+mj-lt"/>
              </a:rPr>
              <a:t> </a:t>
            </a:r>
            <a:r>
              <a:rPr lang="fr-FR" sz="1600" dirty="0" err="1">
                <a:latin typeface="+mj-lt"/>
              </a:rPr>
              <a:t>kept</a:t>
            </a:r>
            <a:r>
              <a:rPr lang="fr-FR" sz="1600" dirty="0">
                <a:latin typeface="+mj-lt"/>
              </a:rPr>
              <a:t> out of 3GPP discussions, </a:t>
            </a:r>
            <a:r>
              <a:rPr lang="fr-FR" sz="1600" dirty="0" err="1">
                <a:latin typeface="+mj-lt"/>
              </a:rPr>
              <a:t>since</a:t>
            </a:r>
            <a:r>
              <a:rPr lang="fr-FR" sz="1600" dirty="0">
                <a:latin typeface="+mj-lt"/>
              </a:rPr>
              <a:t> </a:t>
            </a:r>
            <a:r>
              <a:rPr lang="fr-FR" sz="1600" dirty="0" err="1">
                <a:latin typeface="+mj-lt"/>
              </a:rPr>
              <a:t>there</a:t>
            </a:r>
            <a:r>
              <a:rPr lang="fr-FR" sz="1600" dirty="0">
                <a:latin typeface="+mj-lt"/>
              </a:rPr>
              <a:t> are </a:t>
            </a:r>
            <a:r>
              <a:rPr lang="fr-FR" sz="1600" dirty="0" err="1">
                <a:latin typeface="+mj-lt"/>
              </a:rPr>
              <a:t>other</a:t>
            </a:r>
            <a:r>
              <a:rPr lang="fr-FR" sz="1600" dirty="0">
                <a:latin typeface="+mj-lt"/>
              </a:rPr>
              <a:t> </a:t>
            </a:r>
            <a:r>
              <a:rPr lang="fr-FR" sz="1600" dirty="0" err="1">
                <a:latin typeface="+mj-lt"/>
              </a:rPr>
              <a:t>SDOs</a:t>
            </a:r>
            <a:r>
              <a:rPr lang="fr-FR" sz="1600" dirty="0">
                <a:latin typeface="+mj-lt"/>
              </a:rPr>
              <a:t> </a:t>
            </a:r>
            <a:r>
              <a:rPr lang="fr-FR" sz="1600" dirty="0" err="1">
                <a:latin typeface="+mj-lt"/>
              </a:rPr>
              <a:t>dealing</a:t>
            </a:r>
            <a:r>
              <a:rPr lang="fr-FR" sz="1600" dirty="0">
                <a:latin typeface="+mj-lt"/>
              </a:rPr>
              <a:t> </a:t>
            </a:r>
            <a:r>
              <a:rPr lang="fr-FR" sz="1600" dirty="0" err="1">
                <a:latin typeface="+mj-lt"/>
              </a:rPr>
              <a:t>with</a:t>
            </a:r>
            <a:r>
              <a:rPr lang="fr-FR" sz="1600" dirty="0">
                <a:latin typeface="+mj-lt"/>
              </a:rPr>
              <a:t> </a:t>
            </a:r>
            <a:r>
              <a:rPr lang="fr-FR" sz="1600" dirty="0" err="1">
                <a:latin typeface="+mj-lt"/>
              </a:rPr>
              <a:t>them</a:t>
            </a:r>
            <a:r>
              <a:rPr lang="fr-FR" sz="1600" dirty="0">
                <a:latin typeface="+mj-lt"/>
              </a:rPr>
              <a:t>. </a:t>
            </a:r>
            <a:r>
              <a:rPr lang="fr-FR" sz="1600" dirty="0" err="1">
                <a:latin typeface="+mj-lt"/>
              </a:rPr>
              <a:t>These</a:t>
            </a:r>
            <a:r>
              <a:rPr lang="fr-FR" sz="1600" dirty="0">
                <a:latin typeface="+mj-lt"/>
              </a:rPr>
              <a:t> </a:t>
            </a:r>
            <a:r>
              <a:rPr lang="fr-FR" sz="1600" dirty="0" err="1">
                <a:latin typeface="+mj-lt"/>
              </a:rPr>
              <a:t>inludes</a:t>
            </a:r>
            <a:r>
              <a:rPr lang="fr-FR" sz="1600" dirty="0">
                <a:latin typeface="+mj-lt"/>
              </a:rPr>
              <a:t> CAMARA (NBI) and GSMA /TM Forum (Transformation </a:t>
            </a:r>
            <a:r>
              <a:rPr lang="fr-FR" sz="1600" dirty="0" err="1">
                <a:latin typeface="+mj-lt"/>
              </a:rPr>
              <a:t>Function</a:t>
            </a:r>
            <a:r>
              <a:rPr lang="fr-FR" sz="1600" dirty="0">
                <a:latin typeface="+mj-lt"/>
              </a:rPr>
              <a:t>). </a:t>
            </a:r>
          </a:p>
          <a:p>
            <a:pPr marL="749300" lvl="1" indent="-368300">
              <a:buFont typeface="Arial" panose="020B0604020202020204" pitchFamily="34" charset="0"/>
              <a:buChar char="•"/>
            </a:pPr>
            <a:r>
              <a:rPr lang="fr-FR" sz="1400" dirty="0">
                <a:latin typeface="+mj-lt"/>
              </a:rPr>
              <a:t>Exceptions: For certain cases, SA5 can </a:t>
            </a:r>
            <a:r>
              <a:rPr lang="fr-FR" sz="1400" dirty="0" err="1">
                <a:latin typeface="+mj-lt"/>
              </a:rPr>
              <a:t>play</a:t>
            </a:r>
            <a:r>
              <a:rPr lang="fr-FR" sz="1400" dirty="0">
                <a:latin typeface="+mj-lt"/>
              </a:rPr>
              <a:t> a </a:t>
            </a:r>
            <a:r>
              <a:rPr lang="fr-FR" sz="1400" dirty="0" err="1">
                <a:latin typeface="+mj-lt"/>
              </a:rPr>
              <a:t>role</a:t>
            </a:r>
            <a:r>
              <a:rPr lang="fr-FR" sz="1400" dirty="0">
                <a:latin typeface="+mj-lt"/>
              </a:rPr>
              <a:t> on Transformation </a:t>
            </a:r>
            <a:r>
              <a:rPr lang="fr-FR" sz="1400" dirty="0" err="1">
                <a:latin typeface="+mj-lt"/>
              </a:rPr>
              <a:t>Function</a:t>
            </a:r>
            <a:r>
              <a:rPr lang="fr-FR" sz="1400" dirty="0">
                <a:latin typeface="+mj-lt"/>
              </a:rPr>
              <a:t> as </a:t>
            </a:r>
            <a:r>
              <a:rPr lang="fr-FR" sz="1400" dirty="0" err="1">
                <a:highlight>
                  <a:srgbClr val="FFFF00"/>
                </a:highlight>
                <a:latin typeface="+mj-lt"/>
              </a:rPr>
              <a:t>highlighted</a:t>
            </a:r>
            <a:r>
              <a:rPr lang="fr-FR" sz="1400" dirty="0">
                <a:latin typeface="+mj-lt"/>
              </a:rPr>
              <a:t> in slide 18.</a:t>
            </a:r>
          </a:p>
          <a:p>
            <a:pPr marL="368300" indent="-368300">
              <a:buFont typeface="Arial" panose="020B0604020202020204" pitchFamily="34" charset="0"/>
              <a:buChar char="•"/>
            </a:pPr>
            <a:r>
              <a:rPr lang="fr-FR" sz="1600" dirty="0">
                <a:latin typeface="+mj-lt"/>
              </a:rPr>
              <a:t>In scope of 3GPP: </a:t>
            </a:r>
            <a:r>
              <a:rPr lang="fr-FR" sz="1600" dirty="0">
                <a:solidFill>
                  <a:srgbClr val="FF0000"/>
                </a:solidFill>
                <a:latin typeface="+mj-lt"/>
              </a:rPr>
              <a:t>HOW</a:t>
            </a:r>
            <a:r>
              <a:rPr lang="fr-FR" sz="1600" dirty="0">
                <a:latin typeface="+mj-lt"/>
              </a:rPr>
              <a:t> </a:t>
            </a:r>
            <a:r>
              <a:rPr lang="fr-FR" sz="1600" dirty="0" err="1">
                <a:latin typeface="+mj-lt"/>
              </a:rPr>
              <a:t>needs</a:t>
            </a:r>
            <a:r>
              <a:rPr lang="fr-FR" sz="1600" dirty="0">
                <a:latin typeface="+mj-lt"/>
              </a:rPr>
              <a:t> to </a:t>
            </a:r>
            <a:r>
              <a:rPr lang="fr-FR" sz="1600" dirty="0" err="1">
                <a:latin typeface="+mj-lt"/>
              </a:rPr>
              <a:t>be</a:t>
            </a:r>
            <a:r>
              <a:rPr lang="fr-FR" sz="1600" dirty="0">
                <a:latin typeface="+mj-lt"/>
              </a:rPr>
              <a:t> </a:t>
            </a:r>
            <a:r>
              <a:rPr lang="fr-FR" sz="1600" dirty="0" err="1">
                <a:latin typeface="+mj-lt"/>
              </a:rPr>
              <a:t>exposed</a:t>
            </a:r>
            <a:r>
              <a:rPr lang="fr-FR" sz="1600" dirty="0">
                <a:latin typeface="+mj-lt"/>
              </a:rPr>
              <a:t> (API GW). This </a:t>
            </a:r>
            <a:r>
              <a:rPr lang="fr-FR" sz="1600" dirty="0" err="1">
                <a:latin typeface="+mj-lt"/>
              </a:rPr>
              <a:t>means</a:t>
            </a:r>
            <a:r>
              <a:rPr lang="fr-FR" sz="1600" dirty="0">
                <a:latin typeface="+mj-lt"/>
              </a:rPr>
              <a:t> </a:t>
            </a:r>
            <a:r>
              <a:rPr lang="fr-FR" sz="1600" dirty="0" err="1">
                <a:latin typeface="+mj-lt"/>
              </a:rPr>
              <a:t>that</a:t>
            </a:r>
            <a:r>
              <a:rPr lang="fr-FR" sz="1600" dirty="0">
                <a:latin typeface="+mj-lt"/>
              </a:rPr>
              <a:t> 3GPP </a:t>
            </a:r>
            <a:r>
              <a:rPr lang="fr-FR" sz="1600" dirty="0" err="1">
                <a:latin typeface="+mj-lt"/>
              </a:rPr>
              <a:t>work</a:t>
            </a:r>
            <a:r>
              <a:rPr lang="fr-FR" sz="1600" dirty="0">
                <a:latin typeface="+mj-lt"/>
              </a:rPr>
              <a:t> </a:t>
            </a:r>
            <a:r>
              <a:rPr lang="fr-FR" sz="1600" dirty="0" err="1">
                <a:latin typeface="+mj-lt"/>
              </a:rPr>
              <a:t>shall</a:t>
            </a:r>
            <a:r>
              <a:rPr lang="fr-FR" sz="1600" dirty="0">
                <a:latin typeface="+mj-lt"/>
              </a:rPr>
              <a:t> deal </a:t>
            </a:r>
            <a:r>
              <a:rPr lang="fr-FR" sz="1600" dirty="0" err="1">
                <a:latin typeface="+mj-lt"/>
              </a:rPr>
              <a:t>with</a:t>
            </a:r>
            <a:r>
              <a:rPr lang="fr-FR" sz="1600" dirty="0">
                <a:latin typeface="+mj-lt"/>
              </a:rPr>
              <a:t> the </a:t>
            </a:r>
            <a:r>
              <a:rPr lang="fr-FR" sz="1600" dirty="0" err="1">
                <a:latin typeface="+mj-lt"/>
              </a:rPr>
              <a:t>exposure</a:t>
            </a:r>
            <a:r>
              <a:rPr lang="fr-FR" sz="1600" dirty="0">
                <a:latin typeface="+mj-lt"/>
              </a:rPr>
              <a:t> </a:t>
            </a:r>
            <a:r>
              <a:rPr lang="fr-FR" sz="1600" dirty="0" err="1">
                <a:latin typeface="+mj-lt"/>
              </a:rPr>
              <a:t>enablers</a:t>
            </a:r>
            <a:r>
              <a:rPr lang="fr-FR" sz="1600" dirty="0">
                <a:solidFill>
                  <a:schemeClr val="accent1"/>
                </a:solidFill>
                <a:latin typeface="+mj-lt"/>
              </a:rPr>
              <a:t>. </a:t>
            </a:r>
          </a:p>
          <a:p>
            <a:pPr marL="368300" indent="-368300">
              <a:buFont typeface="Arial" panose="020B0604020202020204" pitchFamily="34" charset="0"/>
              <a:buChar char="•"/>
            </a:pPr>
            <a:endParaRPr lang="fr-FR" sz="1600" dirty="0">
              <a:solidFill>
                <a:schemeClr val="tx1">
                  <a:lumMod val="75000"/>
                </a:schemeClr>
              </a:solidFill>
              <a:latin typeface="+mj-lt"/>
            </a:endParaRPr>
          </a:p>
          <a:p>
            <a:pPr marL="368300" indent="-368300">
              <a:buFont typeface="Arial" panose="020B0604020202020204" pitchFamily="34" charset="0"/>
              <a:buChar char="•"/>
            </a:pPr>
            <a:endParaRPr lang="fr-FR" sz="1600" dirty="0">
              <a:solidFill>
                <a:schemeClr val="tx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fr-FR" sz="1600" dirty="0">
              <a:solidFill>
                <a:schemeClr val="tx1">
                  <a:lumMod val="75000"/>
                </a:schemeClr>
              </a:solidFill>
            </a:endParaRPr>
          </a:p>
          <a:p>
            <a:pPr marL="368300" indent="-368300">
              <a:buFont typeface="Arial" panose="020B0604020202020204" pitchFamily="34" charset="0"/>
              <a:buChar char="•"/>
            </a:pPr>
            <a:r>
              <a:rPr lang="es-ES" sz="1400" dirty="0">
                <a:solidFill>
                  <a:schemeClr val="accent1"/>
                </a:solidFill>
              </a:rPr>
              <a:t>.</a:t>
            </a:r>
            <a:endParaRPr lang="en-US" sz="1400" kern="0" dirty="0"/>
          </a:p>
          <a:p>
            <a:pPr marL="0" indent="0">
              <a:buNone/>
            </a:pPr>
            <a:endParaRPr lang="fr-FR" sz="1400" kern="0" dirty="0"/>
          </a:p>
        </p:txBody>
      </p:sp>
    </p:spTree>
    <p:extLst>
      <p:ext uri="{BB962C8B-B14F-4D97-AF65-F5344CB8AC3E}">
        <p14:creationId xmlns:p14="http://schemas.microsoft.com/office/powerpoint/2010/main" val="577361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19FF29-F343-45CB-88FD-0A3669F73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Recommendations</a:t>
            </a:r>
            <a:r>
              <a:rPr lang="fr-FR" dirty="0"/>
              <a:t> to 3GPP SA5 (1/4)</a:t>
            </a:r>
          </a:p>
        </p:txBody>
      </p:sp>
      <p:sp>
        <p:nvSpPr>
          <p:cNvPr id="4" name="Espace réservé du contenu 5">
            <a:extLst>
              <a:ext uri="{FF2B5EF4-FFF2-40B4-BE49-F238E27FC236}">
                <a16:creationId xmlns:a16="http://schemas.microsoft.com/office/drawing/2014/main" id="{BEB1E64F-FE45-4463-7F28-7B87F6F43E94}"/>
              </a:ext>
            </a:extLst>
          </p:cNvPr>
          <p:cNvSpPr txBox="1">
            <a:spLocks/>
          </p:cNvSpPr>
          <p:nvPr/>
        </p:nvSpPr>
        <p:spPr>
          <a:xfrm>
            <a:off x="413682" y="1158014"/>
            <a:ext cx="11301240" cy="4487333"/>
          </a:xfrm>
          <a:prstGeom prst="rect">
            <a:avLst/>
          </a:prstGeom>
        </p:spPr>
        <p:txBody>
          <a:bodyPr/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endParaRPr lang="en-US" sz="1800" b="1" kern="0" dirty="0">
              <a:latin typeface="+mj-lt"/>
            </a:endParaRPr>
          </a:p>
          <a:p>
            <a:pPr marL="0" indent="0">
              <a:buNone/>
            </a:pPr>
            <a:r>
              <a:rPr lang="en-US" sz="2400" kern="0" dirty="0">
                <a:latin typeface="+mj-lt"/>
              </a:rPr>
              <a:t>3GPP SA5 work on ‘capability exposure’ topic articulated into three activities: </a:t>
            </a:r>
          </a:p>
          <a:p>
            <a:pPr marL="0" indent="0">
              <a:buNone/>
            </a:pPr>
            <a:endParaRPr lang="fr-FR" sz="2400" dirty="0">
              <a:latin typeface="+mj-l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fr-FR" sz="2000" dirty="0">
                <a:latin typeface="+mj-lt"/>
              </a:rPr>
              <a:t>Activity #1: </a:t>
            </a:r>
            <a:r>
              <a:rPr lang="en-US" sz="2000" kern="0" dirty="0">
                <a:latin typeface="+mj-lt"/>
              </a:rPr>
              <a:t>Promote collaboration with SA6 on CAMARA ‘API GW’ component.</a:t>
            </a:r>
          </a:p>
          <a:p>
            <a:pPr>
              <a:buFont typeface="Arial" panose="020B0604020202020204" pitchFamily="34" charset="0"/>
              <a:buChar char="•"/>
            </a:pPr>
            <a:endParaRPr lang="fr-FR" sz="2000" dirty="0">
              <a:latin typeface="+mj-l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fr-FR" sz="2000" dirty="0">
                <a:latin typeface="+mj-lt"/>
                <a:cs typeface="+mn-cs"/>
              </a:rPr>
              <a:t>Activity #2: </a:t>
            </a:r>
            <a:r>
              <a:rPr lang="fr-FR" sz="2000" dirty="0" err="1">
                <a:latin typeface="+mj-lt"/>
                <a:cs typeface="+mn-cs"/>
              </a:rPr>
              <a:t>Provide</a:t>
            </a:r>
            <a:r>
              <a:rPr lang="fr-FR" sz="2000" dirty="0">
                <a:latin typeface="+mj-lt"/>
                <a:cs typeface="+mn-cs"/>
              </a:rPr>
              <a:t> </a:t>
            </a:r>
            <a:r>
              <a:rPr lang="fr-FR" sz="2000" dirty="0" err="1">
                <a:latin typeface="+mj-lt"/>
                <a:cs typeface="+mn-cs"/>
              </a:rPr>
              <a:t>operators</a:t>
            </a:r>
            <a:r>
              <a:rPr lang="fr-FR" sz="2000" dirty="0">
                <a:latin typeface="+mj-lt"/>
                <a:cs typeface="+mn-cs"/>
              </a:rPr>
              <a:t> </a:t>
            </a:r>
            <a:r>
              <a:rPr lang="fr-FR" sz="2000" dirty="0" err="1">
                <a:latin typeface="+mj-lt"/>
                <a:cs typeface="+mn-cs"/>
              </a:rPr>
              <a:t>with</a:t>
            </a:r>
            <a:r>
              <a:rPr lang="fr-FR" sz="2000" dirty="0">
                <a:latin typeface="+mj-lt"/>
                <a:cs typeface="+mn-cs"/>
              </a:rPr>
              <a:t> </a:t>
            </a:r>
            <a:r>
              <a:rPr lang="fr-FR" sz="2000" dirty="0" err="1">
                <a:latin typeface="+mj-lt"/>
                <a:cs typeface="+mn-cs"/>
              </a:rPr>
              <a:t>internal</a:t>
            </a:r>
            <a:r>
              <a:rPr lang="fr-FR" sz="2000" dirty="0">
                <a:latin typeface="+mj-lt"/>
                <a:cs typeface="+mn-cs"/>
              </a:rPr>
              <a:t> solutions for a </a:t>
            </a:r>
            <a:r>
              <a:rPr lang="fr-FR" sz="2000" dirty="0" err="1">
                <a:latin typeface="+mj-lt"/>
                <a:cs typeface="+mn-cs"/>
              </a:rPr>
              <a:t>secure</a:t>
            </a:r>
            <a:r>
              <a:rPr lang="fr-FR" sz="2000" dirty="0">
                <a:latin typeface="+mj-lt"/>
                <a:cs typeface="+mn-cs"/>
              </a:rPr>
              <a:t> </a:t>
            </a:r>
            <a:r>
              <a:rPr lang="fr-FR" sz="2000" dirty="0" err="1">
                <a:latin typeface="+mj-lt"/>
                <a:cs typeface="+mn-cs"/>
              </a:rPr>
              <a:t>capability</a:t>
            </a:r>
            <a:r>
              <a:rPr lang="fr-FR" sz="2000" dirty="0">
                <a:latin typeface="+mj-lt"/>
                <a:cs typeface="+mn-cs"/>
              </a:rPr>
              <a:t> </a:t>
            </a:r>
            <a:r>
              <a:rPr lang="fr-FR" sz="2000" dirty="0" err="1">
                <a:latin typeface="+mj-lt"/>
                <a:cs typeface="+mn-cs"/>
              </a:rPr>
              <a:t>exposure</a:t>
            </a:r>
            <a:r>
              <a:rPr lang="fr-FR" sz="2000" dirty="0">
                <a:latin typeface="+mj-lt"/>
                <a:cs typeface="+mn-cs"/>
              </a:rPr>
              <a:t> in multi-tenant </a:t>
            </a:r>
            <a:r>
              <a:rPr lang="fr-FR" sz="2000" dirty="0" err="1">
                <a:latin typeface="+mj-lt"/>
                <a:cs typeface="+mn-cs"/>
              </a:rPr>
              <a:t>environments</a:t>
            </a:r>
            <a:r>
              <a:rPr lang="fr-FR" sz="2000" dirty="0">
                <a:latin typeface="+mj-lt"/>
                <a:cs typeface="+mn-cs"/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endParaRPr lang="fr-FR" sz="2000" dirty="0">
              <a:latin typeface="+mj-l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fr-FR" sz="2000" dirty="0">
                <a:latin typeface="+mj-lt"/>
              </a:rPr>
              <a:t>Activity #3: </a:t>
            </a:r>
            <a:r>
              <a:rPr lang="fr-FR" sz="2000" dirty="0" err="1">
                <a:latin typeface="+mj-lt"/>
                <a:cs typeface="+mn-cs"/>
              </a:rPr>
              <a:t>P</a:t>
            </a:r>
            <a:r>
              <a:rPr lang="fr-FR" sz="2000" dirty="0" err="1">
                <a:latin typeface="+mj-lt"/>
              </a:rPr>
              <a:t>rovide</a:t>
            </a:r>
            <a:r>
              <a:rPr lang="fr-FR" sz="2000" dirty="0">
                <a:latin typeface="+mj-lt"/>
              </a:rPr>
              <a:t> non-prescriptive guidelines and </a:t>
            </a:r>
            <a:r>
              <a:rPr lang="fr-FR" sz="2000" dirty="0" err="1">
                <a:latin typeface="+mj-lt"/>
              </a:rPr>
              <a:t>recommendations</a:t>
            </a:r>
            <a:r>
              <a:rPr lang="fr-FR" sz="2000" dirty="0">
                <a:latin typeface="+mj-lt"/>
              </a:rPr>
              <a:t> on how CAMARA “OAM APIs” can </a:t>
            </a:r>
            <a:r>
              <a:rPr lang="fr-FR" sz="2000" dirty="0" err="1">
                <a:latin typeface="+mj-lt"/>
              </a:rPr>
              <a:t>be</a:t>
            </a:r>
            <a:r>
              <a:rPr lang="fr-FR" sz="2000" dirty="0">
                <a:latin typeface="+mj-lt"/>
              </a:rPr>
              <a:t> </a:t>
            </a:r>
            <a:r>
              <a:rPr lang="fr-FR" sz="2000" dirty="0" err="1">
                <a:latin typeface="+mj-lt"/>
              </a:rPr>
              <a:t>mapped</a:t>
            </a:r>
            <a:r>
              <a:rPr lang="fr-FR" sz="2000" dirty="0">
                <a:latin typeface="+mj-lt"/>
              </a:rPr>
              <a:t> to SA5 APIs (</a:t>
            </a:r>
            <a:r>
              <a:rPr lang="fr-FR" sz="2000" dirty="0" err="1">
                <a:latin typeface="+mj-lt"/>
              </a:rPr>
              <a:t>MnSs</a:t>
            </a:r>
            <a:r>
              <a:rPr lang="fr-FR" sz="2000" dirty="0">
                <a:latin typeface="+mj-lt"/>
              </a:rPr>
              <a:t>). </a:t>
            </a:r>
            <a:endParaRPr lang="fr-FR" sz="2000" dirty="0">
              <a:latin typeface="+mj-lt"/>
              <a:cs typeface="+mn-cs"/>
            </a:endParaRPr>
          </a:p>
          <a:p>
            <a:pPr marL="0" indent="0">
              <a:buNone/>
            </a:pPr>
            <a:endParaRPr lang="en-US" sz="2400" b="1" kern="0" dirty="0">
              <a:latin typeface="+mj-lt"/>
            </a:endParaRPr>
          </a:p>
          <a:p>
            <a:pPr marL="0" indent="0">
              <a:buNone/>
            </a:pPr>
            <a:endParaRPr lang="en-US" sz="1800" b="1" kern="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79332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19FF29-F343-45CB-88FD-0A3669F73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Recommendations</a:t>
            </a:r>
            <a:r>
              <a:rPr lang="fr-FR" dirty="0"/>
              <a:t> to 3GPP SA5 (2/4)</a:t>
            </a:r>
          </a:p>
        </p:txBody>
      </p:sp>
      <p:sp>
        <p:nvSpPr>
          <p:cNvPr id="4" name="Espace réservé du contenu 5">
            <a:extLst>
              <a:ext uri="{FF2B5EF4-FFF2-40B4-BE49-F238E27FC236}">
                <a16:creationId xmlns:a16="http://schemas.microsoft.com/office/drawing/2014/main" id="{BEB1E64F-FE45-4463-7F28-7B87F6F43E94}"/>
              </a:ext>
            </a:extLst>
          </p:cNvPr>
          <p:cNvSpPr txBox="1">
            <a:spLocks/>
          </p:cNvSpPr>
          <p:nvPr/>
        </p:nvSpPr>
        <p:spPr>
          <a:xfrm>
            <a:off x="445380" y="1185333"/>
            <a:ext cx="11301240" cy="4487333"/>
          </a:xfrm>
          <a:prstGeom prst="rect">
            <a:avLst/>
          </a:prstGeom>
        </p:spPr>
        <p:txBody>
          <a:bodyPr/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fr-FR" sz="2400" b="1" dirty="0">
                <a:latin typeface="+mj-lt"/>
              </a:rPr>
              <a:t>Activity #1: </a:t>
            </a:r>
            <a:r>
              <a:rPr lang="en-US" sz="2400" b="1" kern="0" dirty="0">
                <a:latin typeface="+mj-lt"/>
              </a:rPr>
              <a:t>Promote collaboration with SA6 on CAMARA ‘API GW’ component.</a:t>
            </a:r>
            <a:endParaRPr lang="en-US" sz="1800" u="sng" kern="0" dirty="0">
              <a:latin typeface="+mj-lt"/>
            </a:endParaRPr>
          </a:p>
          <a:p>
            <a:pPr marL="0" indent="0">
              <a:buNone/>
            </a:pPr>
            <a:r>
              <a:rPr lang="en-US" sz="1800" u="sng" kern="0" dirty="0">
                <a:latin typeface="+mj-lt"/>
              </a:rPr>
              <a:t>Rationale</a:t>
            </a:r>
            <a:r>
              <a:rPr lang="en-US" sz="1800" kern="0" dirty="0">
                <a:latin typeface="+mj-lt"/>
              </a:rPr>
              <a:t>: CAMARA notes that all operator capabilities, no matter their nature, should be made available through one single-entry point. This means that the CSPs shall have a single ‘API GW’ to expose whatever capability they want. However, the reality shows that what we have today are per-WG exposure solutions, for example: </a:t>
            </a:r>
            <a:r>
              <a:rPr lang="es-ES" sz="1800" dirty="0">
                <a:latin typeface="+mj-lt"/>
              </a:rPr>
              <a:t>NEF (SA2), EGMF (SA5) and CAPIF/NSCE (SA6). </a:t>
            </a:r>
            <a:r>
              <a:rPr lang="es-ES" sz="1800" dirty="0" err="1">
                <a:latin typeface="+mj-lt"/>
              </a:rPr>
              <a:t>This</a:t>
            </a:r>
            <a:r>
              <a:rPr lang="es-ES" sz="1800" dirty="0">
                <a:latin typeface="+mj-lt"/>
              </a:rPr>
              <a:t> leads </a:t>
            </a:r>
            <a:r>
              <a:rPr lang="es-ES" sz="1800" dirty="0" err="1">
                <a:latin typeface="+mj-lt"/>
              </a:rPr>
              <a:t>to</a:t>
            </a:r>
            <a:endParaRPr lang="es-ES" sz="1800" dirty="0">
              <a:latin typeface="+mj-lt"/>
            </a:endParaRPr>
          </a:p>
          <a:p>
            <a:pPr marL="400050" indent="-400050">
              <a:buAutoNum type="romanLcParenR"/>
            </a:pPr>
            <a:r>
              <a:rPr lang="es-ES" sz="1800" kern="0" dirty="0" err="1">
                <a:latin typeface="+mj-lt"/>
              </a:rPr>
              <a:t>hyper-fragmentation</a:t>
            </a:r>
            <a:r>
              <a:rPr lang="es-ES" sz="1800" kern="0" dirty="0">
                <a:latin typeface="+mj-lt"/>
              </a:rPr>
              <a:t> in 3GPP </a:t>
            </a:r>
            <a:r>
              <a:rPr lang="es-ES" sz="1800" kern="0" dirty="0" err="1">
                <a:latin typeface="+mj-lt"/>
              </a:rPr>
              <a:t>standardization</a:t>
            </a:r>
            <a:r>
              <a:rPr lang="es-ES" sz="1800" kern="0" dirty="0">
                <a:latin typeface="+mj-lt"/>
              </a:rPr>
              <a:t> </a:t>
            </a:r>
            <a:r>
              <a:rPr lang="es-ES" sz="1800" kern="0" dirty="0" err="1">
                <a:latin typeface="+mj-lt"/>
              </a:rPr>
              <a:t>landscape</a:t>
            </a:r>
            <a:r>
              <a:rPr lang="es-ES" sz="1800" kern="0" dirty="0">
                <a:latin typeface="+mj-lt"/>
              </a:rPr>
              <a:t>, </a:t>
            </a:r>
            <a:r>
              <a:rPr lang="es-ES" sz="1800" kern="0" dirty="0" err="1">
                <a:latin typeface="+mj-lt"/>
              </a:rPr>
              <a:t>which</a:t>
            </a:r>
            <a:r>
              <a:rPr lang="es-ES" sz="1800" kern="0" dirty="0">
                <a:latin typeface="+mj-lt"/>
              </a:rPr>
              <a:t> </a:t>
            </a:r>
            <a:r>
              <a:rPr lang="es-ES" sz="1800" kern="0" dirty="0" err="1">
                <a:latin typeface="+mj-lt"/>
              </a:rPr>
              <a:t>sends</a:t>
            </a:r>
            <a:r>
              <a:rPr lang="es-ES" sz="1800" kern="0" dirty="0">
                <a:latin typeface="+mj-lt"/>
              </a:rPr>
              <a:t> </a:t>
            </a:r>
            <a:r>
              <a:rPr lang="es-ES" sz="1800" kern="0" dirty="0" err="1">
                <a:latin typeface="+mj-lt"/>
              </a:rPr>
              <a:t>out</a:t>
            </a:r>
            <a:r>
              <a:rPr lang="es-ES" sz="1800" kern="0" dirty="0">
                <a:latin typeface="+mj-lt"/>
              </a:rPr>
              <a:t> a </a:t>
            </a:r>
            <a:r>
              <a:rPr lang="es-ES" sz="1800" kern="0" dirty="0" err="1">
                <a:latin typeface="+mj-lt"/>
              </a:rPr>
              <a:t>bad</a:t>
            </a:r>
            <a:r>
              <a:rPr lang="es-ES" sz="1800" kern="0" dirty="0">
                <a:latin typeface="+mj-lt"/>
              </a:rPr>
              <a:t> </a:t>
            </a:r>
            <a:r>
              <a:rPr lang="es-ES" sz="1800" kern="0" dirty="0" err="1">
                <a:latin typeface="+mj-lt"/>
              </a:rPr>
              <a:t>message</a:t>
            </a:r>
            <a:r>
              <a:rPr lang="es-ES" sz="1800" kern="0" dirty="0">
                <a:latin typeface="+mj-lt"/>
              </a:rPr>
              <a:t> </a:t>
            </a:r>
            <a:r>
              <a:rPr lang="es-ES" sz="1800" kern="0" dirty="0" err="1">
                <a:latin typeface="+mj-lt"/>
              </a:rPr>
              <a:t>to</a:t>
            </a:r>
            <a:r>
              <a:rPr lang="es-ES" sz="1800" kern="0" dirty="0">
                <a:latin typeface="+mj-lt"/>
              </a:rPr>
              <a:t> </a:t>
            </a:r>
            <a:r>
              <a:rPr lang="es-ES" sz="1800" kern="0" dirty="0" err="1">
                <a:latin typeface="+mj-lt"/>
              </a:rPr>
              <a:t>industry</a:t>
            </a:r>
            <a:endParaRPr lang="es-ES" sz="1800" kern="0" dirty="0">
              <a:latin typeface="+mj-lt"/>
            </a:endParaRPr>
          </a:p>
          <a:p>
            <a:pPr marL="400050" indent="-400050">
              <a:buFontTx/>
              <a:buAutoNum type="romanLcParenR"/>
            </a:pPr>
            <a:r>
              <a:rPr lang="es-ES" sz="1800" kern="0" dirty="0" err="1">
                <a:latin typeface="+mj-lt"/>
              </a:rPr>
              <a:t>Siloed</a:t>
            </a:r>
            <a:r>
              <a:rPr lang="es-ES" sz="1800" kern="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solutions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that</a:t>
            </a:r>
            <a:r>
              <a:rPr lang="es-ES" sz="1800" dirty="0">
                <a:latin typeface="+mj-lt"/>
              </a:rPr>
              <a:t> do </a:t>
            </a:r>
            <a:r>
              <a:rPr lang="es-ES" sz="1800" dirty="0" err="1">
                <a:latin typeface="+mj-lt"/>
              </a:rPr>
              <a:t>not</a:t>
            </a:r>
            <a:r>
              <a:rPr lang="es-ES" sz="1800" dirty="0">
                <a:latin typeface="+mj-lt"/>
              </a:rPr>
              <a:t> match </a:t>
            </a:r>
            <a:r>
              <a:rPr lang="es-ES" sz="1800" dirty="0" err="1">
                <a:latin typeface="+mj-lt"/>
              </a:rPr>
              <a:t>to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each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other</a:t>
            </a:r>
            <a:r>
              <a:rPr lang="es-ES" sz="1800" dirty="0">
                <a:latin typeface="+mj-lt"/>
              </a:rPr>
              <a:t>, </a:t>
            </a:r>
            <a:r>
              <a:rPr lang="es-ES" sz="1800" dirty="0" err="1">
                <a:latin typeface="+mj-lt"/>
              </a:rPr>
              <a:t>which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make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it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unclear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for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an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operator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how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to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integrate</a:t>
            </a:r>
            <a:r>
              <a:rPr lang="es-ES" sz="1800" dirty="0">
                <a:latin typeface="+mj-lt"/>
              </a:rPr>
              <a:t> (and </a:t>
            </a:r>
            <a:r>
              <a:rPr lang="es-ES" sz="1800" dirty="0" err="1">
                <a:latin typeface="+mj-lt"/>
              </a:rPr>
              <a:t>make</a:t>
            </a:r>
            <a:r>
              <a:rPr lang="es-ES" sz="1800" dirty="0">
                <a:latin typeface="+mj-lt"/>
              </a:rPr>
              <a:t> a </a:t>
            </a:r>
            <a:r>
              <a:rPr lang="es-ES" sz="1800" dirty="0" err="1">
                <a:latin typeface="+mj-lt"/>
              </a:rPr>
              <a:t>combined</a:t>
            </a:r>
            <a:r>
              <a:rPr lang="es-ES" sz="1800" dirty="0">
                <a:latin typeface="+mj-lt"/>
              </a:rPr>
              <a:t> use </a:t>
            </a:r>
            <a:r>
              <a:rPr lang="es-ES" sz="1800" dirty="0" err="1">
                <a:latin typeface="+mj-lt"/>
              </a:rPr>
              <a:t>of</a:t>
            </a:r>
            <a:r>
              <a:rPr lang="es-ES" sz="1800" dirty="0">
                <a:latin typeface="+mj-lt"/>
              </a:rPr>
              <a:t>) </a:t>
            </a:r>
            <a:r>
              <a:rPr lang="es-ES" sz="1800" dirty="0" err="1">
                <a:latin typeface="+mj-lt"/>
              </a:rPr>
              <a:t>them</a:t>
            </a:r>
            <a:r>
              <a:rPr lang="es-ES" sz="1800" dirty="0">
                <a:latin typeface="+mj-lt"/>
              </a:rPr>
              <a:t>.</a:t>
            </a:r>
            <a:endParaRPr lang="es-ES" sz="1800" dirty="0">
              <a:latin typeface="+mj-lt"/>
              <a:sym typeface="Wingdings" pitchFamily="2" charset="2"/>
            </a:endParaRPr>
          </a:p>
          <a:p>
            <a:pPr marL="0" indent="0">
              <a:buNone/>
            </a:pPr>
            <a:endParaRPr lang="es-ES" sz="1800" dirty="0">
              <a:latin typeface="+mj-lt"/>
            </a:endParaRPr>
          </a:p>
          <a:p>
            <a:pPr marL="0" indent="0">
              <a:buNone/>
            </a:pPr>
            <a:r>
              <a:rPr lang="es-ES" sz="1800" u="sng" dirty="0" err="1">
                <a:latin typeface="+mj-lt"/>
              </a:rPr>
              <a:t>Recommended</a:t>
            </a:r>
            <a:r>
              <a:rPr lang="es-ES" sz="1800" u="sng" dirty="0">
                <a:latin typeface="+mj-lt"/>
              </a:rPr>
              <a:t> SA5 </a:t>
            </a:r>
            <a:r>
              <a:rPr lang="es-ES" sz="1800" u="sng" dirty="0" err="1">
                <a:latin typeface="+mj-lt"/>
              </a:rPr>
              <a:t>action</a:t>
            </a:r>
            <a:r>
              <a:rPr lang="es-ES" sz="1800" u="sng" dirty="0">
                <a:latin typeface="+mj-lt"/>
              </a:rPr>
              <a:t> plan</a:t>
            </a:r>
            <a:r>
              <a:rPr lang="es-ES" sz="1800" dirty="0">
                <a:latin typeface="+mj-lt"/>
              </a:rPr>
              <a:t>: </a:t>
            </a:r>
          </a:p>
          <a:p>
            <a:pPr marL="184150" indent="-184150">
              <a:buFont typeface="Arial" panose="020B0604020202020204" pitchFamily="34" charset="0"/>
              <a:buChar char="•"/>
            </a:pPr>
            <a:r>
              <a:rPr lang="es-ES" sz="1800" dirty="0" err="1">
                <a:latin typeface="+mj-lt"/>
              </a:rPr>
              <a:t>To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specify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the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functionalities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that</a:t>
            </a:r>
            <a:r>
              <a:rPr lang="es-ES" sz="1800" dirty="0">
                <a:latin typeface="+mj-lt"/>
              </a:rPr>
              <a:t> are </a:t>
            </a:r>
            <a:r>
              <a:rPr lang="es-ES" sz="1800" dirty="0" err="1">
                <a:latin typeface="+mj-lt"/>
              </a:rPr>
              <a:t>required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to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expose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operator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capabilities</a:t>
            </a:r>
            <a:r>
              <a:rPr lang="es-ES" sz="1800" dirty="0">
                <a:latin typeface="+mj-lt"/>
              </a:rPr>
              <a:t>, </a:t>
            </a:r>
            <a:r>
              <a:rPr lang="es-ES" sz="1800" dirty="0" err="1">
                <a:latin typeface="+mj-lt"/>
              </a:rPr>
              <a:t>with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focus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on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management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capabilities</a:t>
            </a:r>
            <a:r>
              <a:rPr lang="es-ES" sz="1800" dirty="0">
                <a:latin typeface="+mj-lt"/>
              </a:rPr>
              <a:t>. </a:t>
            </a:r>
            <a:r>
              <a:rPr lang="es-ES" sz="1800" dirty="0" err="1">
                <a:latin typeface="+mj-lt"/>
              </a:rPr>
              <a:t>These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functionalities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include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for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example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access</a:t>
            </a:r>
            <a:r>
              <a:rPr lang="es-ES" sz="1800" dirty="0">
                <a:latin typeface="+mj-lt"/>
              </a:rPr>
              <a:t> control, </a:t>
            </a:r>
            <a:r>
              <a:rPr lang="es-ES" sz="1800" dirty="0" err="1">
                <a:latin typeface="+mj-lt"/>
              </a:rPr>
              <a:t>auditability</a:t>
            </a:r>
            <a:r>
              <a:rPr lang="es-ES" sz="1800" dirty="0">
                <a:latin typeface="+mj-lt"/>
              </a:rPr>
              <a:t>, API </a:t>
            </a:r>
            <a:r>
              <a:rPr lang="es-ES" sz="1800" dirty="0" err="1">
                <a:latin typeface="+mj-lt"/>
              </a:rPr>
              <a:t>discovery</a:t>
            </a:r>
            <a:r>
              <a:rPr lang="es-ES" sz="1800" dirty="0">
                <a:latin typeface="+mj-lt"/>
              </a:rPr>
              <a:t> and </a:t>
            </a:r>
            <a:r>
              <a:rPr lang="es-ES" sz="1800" dirty="0" err="1">
                <a:latin typeface="+mj-lt"/>
              </a:rPr>
              <a:t>registry</a:t>
            </a:r>
            <a:r>
              <a:rPr lang="es-ES" sz="1800" dirty="0">
                <a:latin typeface="+mj-lt"/>
              </a:rPr>
              <a:t>, etc.</a:t>
            </a:r>
          </a:p>
          <a:p>
            <a:pPr marL="184150" indent="-184150">
              <a:buFont typeface="Arial" panose="020B0604020202020204" pitchFamily="34" charset="0"/>
              <a:buChar char="•"/>
            </a:pPr>
            <a:r>
              <a:rPr lang="es-ES" sz="1800" dirty="0" err="1">
                <a:latin typeface="+mj-lt"/>
              </a:rPr>
              <a:t>To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agree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with</a:t>
            </a:r>
            <a:r>
              <a:rPr lang="es-ES" sz="1800" dirty="0">
                <a:latin typeface="+mj-lt"/>
              </a:rPr>
              <a:t> CAMARA </a:t>
            </a:r>
            <a:r>
              <a:rPr lang="es-ES" sz="1800" dirty="0" err="1">
                <a:latin typeface="+mj-lt"/>
              </a:rPr>
              <a:t>recommendation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on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using</a:t>
            </a:r>
            <a:r>
              <a:rPr lang="es-ES" sz="1800" dirty="0">
                <a:latin typeface="+mj-lt"/>
              </a:rPr>
              <a:t> ‘CAPIF’ as </a:t>
            </a:r>
            <a:r>
              <a:rPr lang="es-ES" sz="1800" dirty="0" err="1">
                <a:latin typeface="+mj-lt"/>
              </a:rPr>
              <a:t>reference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solution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for</a:t>
            </a:r>
            <a:r>
              <a:rPr lang="es-ES" sz="1800" dirty="0">
                <a:latin typeface="+mj-lt"/>
              </a:rPr>
              <a:t> API GW (</a:t>
            </a:r>
            <a:r>
              <a:rPr lang="es-ES" sz="1800" dirty="0" err="1">
                <a:latin typeface="+mj-lt"/>
              </a:rPr>
              <a:t>slide</a:t>
            </a:r>
            <a:r>
              <a:rPr lang="es-ES" sz="1800" dirty="0">
                <a:latin typeface="+mj-lt"/>
              </a:rPr>
              <a:t> 11). </a:t>
            </a:r>
          </a:p>
          <a:p>
            <a:pPr marL="184150" indent="-184150">
              <a:buFont typeface="Arial" panose="020B0604020202020204" pitchFamily="34" charset="0"/>
              <a:buChar char="•"/>
            </a:pPr>
            <a:r>
              <a:rPr lang="es-ES" sz="1800" dirty="0">
                <a:latin typeface="+mj-lt"/>
              </a:rPr>
              <a:t>Compare </a:t>
            </a:r>
            <a:r>
              <a:rPr lang="es-ES" sz="1800" dirty="0" err="1">
                <a:latin typeface="+mj-lt"/>
              </a:rPr>
              <a:t>specified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functionalities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against</a:t>
            </a:r>
            <a:r>
              <a:rPr lang="es-ES" sz="1800" dirty="0">
                <a:latin typeface="+mj-lt"/>
              </a:rPr>
              <a:t> CAPIF </a:t>
            </a:r>
            <a:r>
              <a:rPr lang="es-ES" sz="1800" dirty="0" err="1">
                <a:latin typeface="+mj-lt"/>
              </a:rPr>
              <a:t>features</a:t>
            </a:r>
            <a:r>
              <a:rPr lang="es-ES" sz="1800" dirty="0">
                <a:latin typeface="+mj-lt"/>
              </a:rPr>
              <a:t>, and </a:t>
            </a:r>
            <a:r>
              <a:rPr lang="es-ES" sz="1800" dirty="0" err="1">
                <a:latin typeface="+mj-lt"/>
              </a:rPr>
              <a:t>identify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existing</a:t>
            </a:r>
            <a:r>
              <a:rPr lang="es-ES" sz="1800" dirty="0">
                <a:latin typeface="+mj-lt"/>
              </a:rPr>
              <a:t> gaps. </a:t>
            </a:r>
          </a:p>
          <a:p>
            <a:pPr marL="184150" indent="-184150">
              <a:buFont typeface="Arial" panose="020B0604020202020204" pitchFamily="34" charset="0"/>
              <a:buChar char="•"/>
            </a:pPr>
            <a:r>
              <a:rPr lang="es-ES" sz="1800" dirty="0" err="1">
                <a:latin typeface="+mj-lt"/>
              </a:rPr>
              <a:t>Communicate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identified</a:t>
            </a:r>
            <a:r>
              <a:rPr lang="es-ES" sz="1800" dirty="0">
                <a:latin typeface="+mj-lt"/>
              </a:rPr>
              <a:t> gaps </a:t>
            </a:r>
            <a:r>
              <a:rPr lang="es-ES" sz="1800" dirty="0" err="1">
                <a:latin typeface="+mj-lt"/>
              </a:rPr>
              <a:t>to</a:t>
            </a:r>
            <a:r>
              <a:rPr lang="es-ES" sz="1800" dirty="0">
                <a:latin typeface="+mj-lt"/>
              </a:rPr>
              <a:t> SA6, so </a:t>
            </a:r>
            <a:r>
              <a:rPr lang="es-ES" sz="1800" dirty="0" err="1">
                <a:latin typeface="+mj-lt"/>
              </a:rPr>
              <a:t>that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they</a:t>
            </a:r>
            <a:r>
              <a:rPr lang="es-ES" sz="1800" dirty="0">
                <a:latin typeface="+mj-lt"/>
              </a:rPr>
              <a:t> can </a:t>
            </a:r>
            <a:r>
              <a:rPr lang="es-ES" sz="1800" dirty="0" err="1">
                <a:latin typeface="+mj-lt"/>
              </a:rPr>
              <a:t>enhance</a:t>
            </a:r>
            <a:r>
              <a:rPr lang="es-ES" sz="1800" dirty="0">
                <a:latin typeface="+mj-lt"/>
              </a:rPr>
              <a:t> CAPIF </a:t>
            </a:r>
            <a:r>
              <a:rPr lang="es-ES" sz="1800" dirty="0" err="1">
                <a:latin typeface="+mj-lt"/>
              </a:rPr>
              <a:t>with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necessary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extensions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to</a:t>
            </a:r>
            <a:r>
              <a:rPr lang="es-ES" sz="1800" dirty="0">
                <a:latin typeface="+mj-lt"/>
              </a:rPr>
              <a:t> bridge </a:t>
            </a:r>
            <a:r>
              <a:rPr lang="es-ES" sz="1800" dirty="0" err="1">
                <a:latin typeface="+mj-lt"/>
              </a:rPr>
              <a:t>these</a:t>
            </a:r>
            <a:r>
              <a:rPr lang="es-ES" sz="1800" dirty="0">
                <a:latin typeface="+mj-lt"/>
              </a:rPr>
              <a:t> gaps.</a:t>
            </a:r>
          </a:p>
          <a:p>
            <a:pPr marL="565150" lvl="1" indent="-184150">
              <a:buFont typeface="Arial" panose="020B0604020202020204" pitchFamily="34" charset="0"/>
              <a:buChar char="•"/>
            </a:pPr>
            <a:r>
              <a:rPr lang="es-ES" sz="1600" dirty="0">
                <a:latin typeface="+mj-lt"/>
              </a:rPr>
              <a:t>SA5 can </a:t>
            </a:r>
            <a:r>
              <a:rPr lang="es-ES" sz="1600" dirty="0" err="1">
                <a:latin typeface="+mj-lt"/>
              </a:rPr>
              <a:t>make</a:t>
            </a:r>
            <a:r>
              <a:rPr lang="es-ES" sz="1600" dirty="0">
                <a:latin typeface="+mj-lt"/>
              </a:rPr>
              <a:t> </a:t>
            </a:r>
            <a:r>
              <a:rPr lang="es-ES" sz="1600" dirty="0" err="1">
                <a:latin typeface="+mj-lt"/>
              </a:rPr>
              <a:t>suggestions</a:t>
            </a:r>
            <a:r>
              <a:rPr lang="es-ES" sz="1600" dirty="0">
                <a:latin typeface="+mj-lt"/>
              </a:rPr>
              <a:t> </a:t>
            </a:r>
            <a:r>
              <a:rPr lang="es-ES" sz="1600" dirty="0" err="1">
                <a:latin typeface="+mj-lt"/>
              </a:rPr>
              <a:t>on</a:t>
            </a:r>
            <a:r>
              <a:rPr lang="es-ES" sz="1600" dirty="0">
                <a:latin typeface="+mj-lt"/>
              </a:rPr>
              <a:t> </a:t>
            </a:r>
            <a:r>
              <a:rPr lang="es-ES" sz="1600" dirty="0" err="1">
                <a:latin typeface="+mj-lt"/>
              </a:rPr>
              <a:t>what</a:t>
            </a:r>
            <a:r>
              <a:rPr lang="es-ES" sz="1600" dirty="0">
                <a:latin typeface="+mj-lt"/>
              </a:rPr>
              <a:t> </a:t>
            </a:r>
            <a:r>
              <a:rPr lang="es-ES" sz="1600" dirty="0" err="1">
                <a:latin typeface="+mj-lt"/>
              </a:rPr>
              <a:t>these</a:t>
            </a:r>
            <a:r>
              <a:rPr lang="es-ES" sz="1600" dirty="0">
                <a:latin typeface="+mj-lt"/>
              </a:rPr>
              <a:t> </a:t>
            </a:r>
            <a:r>
              <a:rPr lang="es-ES" sz="1600" dirty="0" err="1">
                <a:latin typeface="+mj-lt"/>
              </a:rPr>
              <a:t>extensions</a:t>
            </a:r>
            <a:r>
              <a:rPr lang="es-ES" sz="1600" dirty="0">
                <a:latin typeface="+mj-lt"/>
              </a:rPr>
              <a:t> </a:t>
            </a:r>
            <a:r>
              <a:rPr lang="es-ES" sz="1600" dirty="0" err="1">
                <a:latin typeface="+mj-lt"/>
              </a:rPr>
              <a:t>might</a:t>
            </a:r>
            <a:r>
              <a:rPr lang="es-ES" sz="1600" dirty="0">
                <a:latin typeface="+mj-lt"/>
              </a:rPr>
              <a:t> be. </a:t>
            </a:r>
            <a:r>
              <a:rPr lang="es-ES" sz="1600" dirty="0" err="1">
                <a:latin typeface="+mj-lt"/>
              </a:rPr>
              <a:t>Nevertheless</a:t>
            </a:r>
            <a:r>
              <a:rPr lang="es-ES" sz="1600" dirty="0">
                <a:latin typeface="+mj-lt"/>
              </a:rPr>
              <a:t>, </a:t>
            </a:r>
            <a:r>
              <a:rPr lang="es-ES" sz="1600" dirty="0" err="1">
                <a:latin typeface="+mj-lt"/>
              </a:rPr>
              <a:t>the</a:t>
            </a:r>
            <a:r>
              <a:rPr lang="es-ES" sz="1600" dirty="0">
                <a:latin typeface="+mj-lt"/>
              </a:rPr>
              <a:t> final </a:t>
            </a:r>
            <a:r>
              <a:rPr lang="es-ES" sz="1600" dirty="0" err="1">
                <a:latin typeface="+mj-lt"/>
              </a:rPr>
              <a:t>decision</a:t>
            </a:r>
            <a:r>
              <a:rPr lang="es-ES" sz="1600" dirty="0">
                <a:latin typeface="+mj-lt"/>
              </a:rPr>
              <a:t> </a:t>
            </a:r>
            <a:r>
              <a:rPr lang="es-ES" sz="1600" dirty="0" err="1">
                <a:latin typeface="+mj-lt"/>
              </a:rPr>
              <a:t>is</a:t>
            </a:r>
            <a:r>
              <a:rPr lang="es-ES" sz="1600" dirty="0">
                <a:latin typeface="+mj-lt"/>
              </a:rPr>
              <a:t> </a:t>
            </a:r>
            <a:r>
              <a:rPr lang="es-ES" sz="1600" dirty="0" err="1">
                <a:latin typeface="+mj-lt"/>
              </a:rPr>
              <a:t>on</a:t>
            </a:r>
            <a:r>
              <a:rPr lang="es-ES" sz="1600" dirty="0">
                <a:latin typeface="+mj-lt"/>
              </a:rPr>
              <a:t> SA6 </a:t>
            </a:r>
            <a:r>
              <a:rPr lang="es-ES" sz="1600" dirty="0" err="1">
                <a:latin typeface="+mj-lt"/>
              </a:rPr>
              <a:t>side</a:t>
            </a:r>
            <a:r>
              <a:rPr lang="es-ES" sz="1600" dirty="0">
                <a:latin typeface="+mj-lt"/>
              </a:rPr>
              <a:t>. </a:t>
            </a:r>
          </a:p>
          <a:p>
            <a:pPr marL="0" indent="0">
              <a:buNone/>
            </a:pPr>
            <a:endParaRPr lang="es-ES" sz="1800" dirty="0">
              <a:latin typeface="+mj-lt"/>
            </a:endParaRPr>
          </a:p>
          <a:p>
            <a:pPr marL="0" indent="0">
              <a:buNone/>
            </a:pPr>
            <a:endParaRPr lang="es-ES" sz="1600" dirty="0">
              <a:latin typeface="+mj-lt"/>
            </a:endParaRPr>
          </a:p>
          <a:p>
            <a:pPr marL="266700" indent="-266700">
              <a:buClr>
                <a:schemeClr val="accent1"/>
              </a:buClr>
              <a:buFont typeface="Courier New" panose="02070309020205020404" pitchFamily="49" charset="0"/>
              <a:buChar char="o"/>
            </a:pPr>
            <a:endParaRPr lang="es-ES" sz="21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286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19FF29-F343-45CB-88FD-0A3669F73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Recommendations</a:t>
            </a:r>
            <a:r>
              <a:rPr lang="fr-FR" dirty="0"/>
              <a:t> to 3GPP SA5 (3/4)</a:t>
            </a:r>
          </a:p>
        </p:txBody>
      </p:sp>
      <p:sp>
        <p:nvSpPr>
          <p:cNvPr id="4" name="Espace réservé du contenu 5">
            <a:extLst>
              <a:ext uri="{FF2B5EF4-FFF2-40B4-BE49-F238E27FC236}">
                <a16:creationId xmlns:a16="http://schemas.microsoft.com/office/drawing/2014/main" id="{BEB1E64F-FE45-4463-7F28-7B87F6F43E94}"/>
              </a:ext>
            </a:extLst>
          </p:cNvPr>
          <p:cNvSpPr txBox="1">
            <a:spLocks/>
          </p:cNvSpPr>
          <p:nvPr/>
        </p:nvSpPr>
        <p:spPr>
          <a:xfrm>
            <a:off x="413682" y="1158014"/>
            <a:ext cx="11301240" cy="4487333"/>
          </a:xfrm>
          <a:prstGeom prst="rect">
            <a:avLst/>
          </a:prstGeom>
        </p:spPr>
        <p:txBody>
          <a:bodyPr/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fr-FR" sz="2400" b="1" dirty="0">
                <a:latin typeface="+mj-lt"/>
              </a:rPr>
              <a:t>Activity #2: </a:t>
            </a:r>
            <a:r>
              <a:rPr lang="fr-FR" sz="2400" b="1" dirty="0" err="1">
                <a:latin typeface="+mj-lt"/>
                <a:cs typeface="+mn-cs"/>
              </a:rPr>
              <a:t>Provide</a:t>
            </a:r>
            <a:r>
              <a:rPr lang="fr-FR" sz="2400" b="1" dirty="0">
                <a:latin typeface="+mj-lt"/>
                <a:cs typeface="+mn-cs"/>
              </a:rPr>
              <a:t> </a:t>
            </a:r>
            <a:r>
              <a:rPr lang="fr-FR" sz="2400" b="1" dirty="0" err="1">
                <a:latin typeface="+mj-lt"/>
                <a:cs typeface="+mn-cs"/>
              </a:rPr>
              <a:t>operators</a:t>
            </a:r>
            <a:r>
              <a:rPr lang="fr-FR" sz="2400" b="1" dirty="0">
                <a:latin typeface="+mj-lt"/>
                <a:cs typeface="+mn-cs"/>
              </a:rPr>
              <a:t> </a:t>
            </a:r>
            <a:r>
              <a:rPr lang="fr-FR" sz="2400" b="1" dirty="0" err="1">
                <a:latin typeface="+mj-lt"/>
                <a:cs typeface="+mn-cs"/>
              </a:rPr>
              <a:t>with</a:t>
            </a:r>
            <a:r>
              <a:rPr lang="fr-FR" sz="2400" b="1" dirty="0">
                <a:latin typeface="+mj-lt"/>
                <a:cs typeface="+mn-cs"/>
              </a:rPr>
              <a:t> </a:t>
            </a:r>
            <a:r>
              <a:rPr lang="fr-FR" sz="2400" b="1" dirty="0" err="1">
                <a:latin typeface="+mj-lt"/>
                <a:cs typeface="+mn-cs"/>
              </a:rPr>
              <a:t>internal</a:t>
            </a:r>
            <a:r>
              <a:rPr lang="fr-FR" sz="2400" b="1" dirty="0">
                <a:latin typeface="+mj-lt"/>
                <a:cs typeface="+mn-cs"/>
              </a:rPr>
              <a:t> solutions for a </a:t>
            </a:r>
            <a:r>
              <a:rPr lang="fr-FR" sz="2400" b="1" dirty="0" err="1">
                <a:latin typeface="+mj-lt"/>
                <a:cs typeface="+mn-cs"/>
              </a:rPr>
              <a:t>secure</a:t>
            </a:r>
            <a:r>
              <a:rPr lang="fr-FR" sz="2400" b="1" dirty="0">
                <a:latin typeface="+mj-lt"/>
                <a:cs typeface="+mn-cs"/>
              </a:rPr>
              <a:t> </a:t>
            </a:r>
            <a:r>
              <a:rPr lang="fr-FR" sz="2400" b="1" dirty="0" err="1">
                <a:latin typeface="+mj-lt"/>
                <a:cs typeface="+mn-cs"/>
              </a:rPr>
              <a:t>capability</a:t>
            </a:r>
            <a:r>
              <a:rPr lang="fr-FR" sz="2400" b="1" dirty="0">
                <a:latin typeface="+mj-lt"/>
                <a:cs typeface="+mn-cs"/>
              </a:rPr>
              <a:t> </a:t>
            </a:r>
            <a:r>
              <a:rPr lang="fr-FR" sz="2400" b="1" dirty="0" err="1">
                <a:latin typeface="+mj-lt"/>
                <a:cs typeface="+mn-cs"/>
              </a:rPr>
              <a:t>exposure</a:t>
            </a:r>
            <a:r>
              <a:rPr lang="fr-FR" sz="2400" b="1" dirty="0">
                <a:latin typeface="+mj-lt"/>
                <a:cs typeface="+mn-cs"/>
              </a:rPr>
              <a:t> in multi-tenant </a:t>
            </a:r>
            <a:r>
              <a:rPr lang="fr-FR" sz="2400" b="1" dirty="0" err="1">
                <a:latin typeface="+mj-lt"/>
                <a:cs typeface="+mn-cs"/>
              </a:rPr>
              <a:t>environments</a:t>
            </a:r>
            <a:r>
              <a:rPr lang="fr-FR" sz="2400" b="1" dirty="0">
                <a:latin typeface="+mj-lt"/>
                <a:cs typeface="+mn-cs"/>
              </a:rPr>
              <a:t>.</a:t>
            </a:r>
          </a:p>
          <a:p>
            <a:pPr marL="0" indent="0">
              <a:buNone/>
            </a:pPr>
            <a:r>
              <a:rPr lang="en-US" sz="1800" u="sng" kern="0" dirty="0">
                <a:latin typeface="+mj-lt"/>
              </a:rPr>
              <a:t>Rationale</a:t>
            </a:r>
            <a:r>
              <a:rPr lang="en-US" sz="1800" kern="0" dirty="0">
                <a:latin typeface="+mj-lt"/>
              </a:rPr>
              <a:t>: in </a:t>
            </a:r>
            <a:r>
              <a:rPr lang="en-US" sz="1800" kern="0" dirty="0" err="1">
                <a:latin typeface="+mj-lt"/>
              </a:rPr>
              <a:t>NaaS</a:t>
            </a:r>
            <a:r>
              <a:rPr lang="en-US" sz="1800" kern="0" dirty="0">
                <a:latin typeface="+mj-lt"/>
              </a:rPr>
              <a:t>, </a:t>
            </a:r>
            <a:r>
              <a:rPr lang="es-ES" sz="1800" kern="0" dirty="0" err="1">
                <a:latin typeface="+mj-lt"/>
              </a:rPr>
              <a:t>each</a:t>
            </a:r>
            <a:r>
              <a:rPr lang="es-ES" sz="1800" kern="0" dirty="0">
                <a:latin typeface="+mj-lt"/>
              </a:rPr>
              <a:t> </a:t>
            </a:r>
            <a:r>
              <a:rPr lang="es-ES" sz="1800" kern="0" dirty="0" err="1">
                <a:latin typeface="+mj-lt"/>
              </a:rPr>
              <a:t>tenant</a:t>
            </a:r>
            <a:r>
              <a:rPr lang="es-ES" sz="1800" kern="0" dirty="0">
                <a:latin typeface="+mj-lt"/>
              </a:rPr>
              <a:t> (ASP </a:t>
            </a:r>
            <a:r>
              <a:rPr lang="es-ES" sz="1800" kern="0" dirty="0" err="1">
                <a:latin typeface="+mj-lt"/>
              </a:rPr>
              <a:t>or</a:t>
            </a:r>
            <a:r>
              <a:rPr lang="es-ES" sz="1800" kern="0" dirty="0">
                <a:latin typeface="+mj-lt"/>
              </a:rPr>
              <a:t> Enterprise </a:t>
            </a:r>
            <a:r>
              <a:rPr lang="es-ES" sz="1800" kern="0" dirty="0" err="1">
                <a:latin typeface="+mj-lt"/>
              </a:rPr>
              <a:t>customer</a:t>
            </a:r>
            <a:r>
              <a:rPr lang="es-ES" sz="1800" kern="0" dirty="0">
                <a:latin typeface="+mj-lt"/>
              </a:rPr>
              <a:t>) </a:t>
            </a:r>
            <a:r>
              <a:rPr lang="es-ES" sz="1800" kern="0" dirty="0" err="1">
                <a:latin typeface="+mj-lt"/>
              </a:rPr>
              <a:t>requires</a:t>
            </a:r>
            <a:r>
              <a:rPr lang="es-ES" sz="1800" kern="0" dirty="0">
                <a:latin typeface="+mj-lt"/>
              </a:rPr>
              <a:t> </a:t>
            </a:r>
            <a:r>
              <a:rPr lang="es-ES" sz="1800" kern="0" dirty="0" err="1">
                <a:latin typeface="+mj-lt"/>
              </a:rPr>
              <a:t>consuming</a:t>
            </a:r>
            <a:r>
              <a:rPr lang="es-ES" sz="1800" kern="0" dirty="0">
                <a:latin typeface="+mj-lt"/>
              </a:rPr>
              <a:t> </a:t>
            </a:r>
            <a:r>
              <a:rPr lang="es-ES" sz="1800" kern="0" dirty="0" err="1">
                <a:latin typeface="+mj-lt"/>
              </a:rPr>
              <a:t>different</a:t>
            </a:r>
            <a:r>
              <a:rPr lang="es-ES" sz="1800" kern="0" dirty="0">
                <a:latin typeface="+mj-lt"/>
              </a:rPr>
              <a:t> </a:t>
            </a:r>
            <a:r>
              <a:rPr lang="es-ES" sz="1800" kern="0" dirty="0" err="1">
                <a:latin typeface="+mj-lt"/>
              </a:rPr>
              <a:t>capabilities</a:t>
            </a:r>
            <a:r>
              <a:rPr lang="es-ES" sz="1800" kern="0" dirty="0">
                <a:latin typeface="+mj-lt"/>
              </a:rPr>
              <a:t> </a:t>
            </a:r>
            <a:r>
              <a:rPr lang="es-ES" sz="1800" kern="0" dirty="0" err="1">
                <a:latin typeface="+mj-lt"/>
              </a:rPr>
              <a:t>from</a:t>
            </a:r>
            <a:r>
              <a:rPr lang="es-ES" sz="1800" kern="0" dirty="0">
                <a:latin typeface="+mj-lt"/>
              </a:rPr>
              <a:t> CSP </a:t>
            </a:r>
            <a:r>
              <a:rPr lang="es-ES" sz="1800" kern="0" dirty="0" err="1">
                <a:latin typeface="+mj-lt"/>
              </a:rPr>
              <a:t>network</a:t>
            </a:r>
            <a:r>
              <a:rPr lang="es-ES" sz="1800" kern="0" dirty="0">
                <a:latin typeface="+mj-lt"/>
              </a:rPr>
              <a:t>. In </a:t>
            </a:r>
            <a:r>
              <a:rPr lang="es-ES" sz="1800" kern="0" dirty="0" err="1">
                <a:latin typeface="+mj-lt"/>
              </a:rPr>
              <a:t>this</a:t>
            </a:r>
            <a:r>
              <a:rPr lang="es-ES" sz="1800" kern="0" dirty="0">
                <a:latin typeface="+mj-lt"/>
              </a:rPr>
              <a:t> multi-</a:t>
            </a:r>
            <a:r>
              <a:rPr lang="es-ES" sz="1800" kern="0" dirty="0" err="1">
                <a:latin typeface="+mj-lt"/>
              </a:rPr>
              <a:t>tenant</a:t>
            </a:r>
            <a:r>
              <a:rPr lang="es-ES" sz="1800" kern="0" dirty="0">
                <a:latin typeface="+mj-lt"/>
              </a:rPr>
              <a:t> </a:t>
            </a:r>
            <a:r>
              <a:rPr lang="es-ES" sz="1800" kern="0" dirty="0" err="1">
                <a:latin typeface="+mj-lt"/>
              </a:rPr>
              <a:t>environment</a:t>
            </a:r>
            <a:r>
              <a:rPr lang="es-ES" sz="1800" kern="0" dirty="0">
                <a:latin typeface="+mj-lt"/>
              </a:rPr>
              <a:t>, </a:t>
            </a:r>
            <a:r>
              <a:rPr lang="es-ES" sz="1800" kern="0" dirty="0" err="1">
                <a:latin typeface="+mj-lt"/>
              </a:rPr>
              <a:t>it</a:t>
            </a:r>
            <a:r>
              <a:rPr lang="es-ES" sz="1800" kern="0" dirty="0">
                <a:latin typeface="+mj-lt"/>
              </a:rPr>
              <a:t> </a:t>
            </a:r>
            <a:r>
              <a:rPr lang="es-ES" sz="1800" kern="0" dirty="0" err="1">
                <a:latin typeface="+mj-lt"/>
              </a:rPr>
              <a:t>is</a:t>
            </a:r>
            <a:r>
              <a:rPr lang="es-ES" sz="1800" kern="0" dirty="0">
                <a:latin typeface="+mj-lt"/>
              </a:rPr>
              <a:t> </a:t>
            </a:r>
            <a:r>
              <a:rPr lang="es-ES" sz="1800" kern="0" dirty="0" err="1">
                <a:latin typeface="+mj-lt"/>
              </a:rPr>
              <a:t>mandatory</a:t>
            </a:r>
            <a:r>
              <a:rPr lang="es-ES" sz="1800" kern="0" dirty="0">
                <a:latin typeface="+mj-lt"/>
              </a:rPr>
              <a:t> </a:t>
            </a:r>
            <a:r>
              <a:rPr lang="es-ES" sz="1800" kern="0" dirty="0" err="1">
                <a:latin typeface="+mj-lt"/>
              </a:rPr>
              <a:t>for</a:t>
            </a:r>
            <a:r>
              <a:rPr lang="es-ES" sz="1800" kern="0" dirty="0">
                <a:latin typeface="+mj-lt"/>
              </a:rPr>
              <a:t> </a:t>
            </a:r>
            <a:r>
              <a:rPr lang="es-ES" sz="1800" kern="0" dirty="0" err="1">
                <a:latin typeface="+mj-lt"/>
              </a:rPr>
              <a:t>operator</a:t>
            </a:r>
            <a:r>
              <a:rPr lang="es-ES" sz="1800" kern="0" dirty="0">
                <a:latin typeface="+mj-lt"/>
              </a:rPr>
              <a:t> </a:t>
            </a:r>
            <a:r>
              <a:rPr lang="es-ES" sz="1800" kern="0" dirty="0" err="1">
                <a:latin typeface="+mj-lt"/>
              </a:rPr>
              <a:t>to</a:t>
            </a:r>
            <a:r>
              <a:rPr lang="es-ES" sz="1800" kern="0" dirty="0">
                <a:latin typeface="+mj-lt"/>
              </a:rPr>
              <a:t> </a:t>
            </a:r>
            <a:r>
              <a:rPr lang="es-ES" sz="1800" kern="0" dirty="0" err="1">
                <a:latin typeface="+mj-lt"/>
              </a:rPr>
              <a:t>implement</a:t>
            </a:r>
            <a:r>
              <a:rPr lang="es-ES" sz="1800" kern="0" dirty="0">
                <a:latin typeface="+mj-lt"/>
              </a:rPr>
              <a:t> </a:t>
            </a:r>
            <a:r>
              <a:rPr lang="es-ES" sz="1800" kern="0" dirty="0" err="1">
                <a:latin typeface="+mj-lt"/>
              </a:rPr>
              <a:t>advanced</a:t>
            </a:r>
            <a:r>
              <a:rPr lang="es-ES" sz="1800" kern="0" dirty="0">
                <a:latin typeface="+mj-lt"/>
              </a:rPr>
              <a:t> </a:t>
            </a:r>
            <a:r>
              <a:rPr lang="es-ES" sz="1800" kern="0" dirty="0" err="1">
                <a:latin typeface="+mj-lt"/>
              </a:rPr>
              <a:t>solutions</a:t>
            </a:r>
            <a:r>
              <a:rPr lang="es-ES" sz="1800" kern="0" dirty="0">
                <a:latin typeface="+mj-lt"/>
              </a:rPr>
              <a:t> </a:t>
            </a:r>
            <a:r>
              <a:rPr lang="es-ES" sz="1800" kern="0" dirty="0" err="1">
                <a:latin typeface="+mj-lt"/>
              </a:rPr>
              <a:t>that</a:t>
            </a:r>
            <a:r>
              <a:rPr lang="es-ES" sz="1800" kern="0" dirty="0">
                <a:latin typeface="+mj-lt"/>
              </a:rPr>
              <a:t> </a:t>
            </a:r>
            <a:r>
              <a:rPr lang="es-ES" sz="1800" kern="0" dirty="0" err="1">
                <a:latin typeface="+mj-lt"/>
              </a:rPr>
              <a:t>guarantee</a:t>
            </a:r>
            <a:r>
              <a:rPr lang="es-ES" sz="1800" kern="0" dirty="0">
                <a:latin typeface="+mj-lt"/>
              </a:rPr>
              <a:t>:</a:t>
            </a:r>
          </a:p>
          <a:p>
            <a:pPr marL="400050" indent="-400050">
              <a:buAutoNum type="romanLcParenR"/>
            </a:pPr>
            <a:r>
              <a:rPr lang="es-ES" sz="1800" kern="0" dirty="0" err="1">
                <a:latin typeface="+mj-lt"/>
              </a:rPr>
              <a:t>resource</a:t>
            </a:r>
            <a:r>
              <a:rPr lang="es-ES" sz="1800" kern="0" dirty="0">
                <a:latin typeface="+mj-lt"/>
              </a:rPr>
              <a:t> </a:t>
            </a:r>
            <a:r>
              <a:rPr lang="es-ES" sz="1800" kern="0" dirty="0" err="1">
                <a:latin typeface="+mj-lt"/>
              </a:rPr>
              <a:t>controllability</a:t>
            </a:r>
            <a:r>
              <a:rPr lang="es-ES" sz="1800" kern="0" dirty="0">
                <a:latin typeface="+mj-lt"/>
              </a:rPr>
              <a:t> </a:t>
            </a:r>
            <a:r>
              <a:rPr lang="es-ES" sz="1800" kern="0" dirty="0" err="1">
                <a:latin typeface="+mj-lt"/>
              </a:rPr>
              <a:t>separation</a:t>
            </a:r>
            <a:endParaRPr lang="es-ES" sz="1800" kern="0" dirty="0">
              <a:latin typeface="+mj-lt"/>
            </a:endParaRPr>
          </a:p>
          <a:p>
            <a:pPr marL="400050" indent="-400050">
              <a:buAutoNum type="romanLcParenR"/>
            </a:pPr>
            <a:r>
              <a:rPr lang="es-ES" sz="1800" kern="0" dirty="0" err="1">
                <a:latin typeface="+mj-lt"/>
              </a:rPr>
              <a:t>provision</a:t>
            </a:r>
            <a:r>
              <a:rPr lang="es-ES" sz="1800" kern="0" dirty="0">
                <a:latin typeface="+mj-lt"/>
              </a:rPr>
              <a:t> </a:t>
            </a:r>
            <a:r>
              <a:rPr lang="es-ES" sz="1800" kern="0" dirty="0" err="1">
                <a:latin typeface="+mj-lt"/>
              </a:rPr>
              <a:t>of</a:t>
            </a:r>
            <a:r>
              <a:rPr lang="es-ES" sz="1800" kern="0" dirty="0">
                <a:latin typeface="+mj-lt"/>
              </a:rPr>
              <a:t> </a:t>
            </a:r>
            <a:r>
              <a:rPr lang="es-ES" sz="1800" kern="0" dirty="0" err="1">
                <a:latin typeface="+mj-lt"/>
              </a:rPr>
              <a:t>seggregated</a:t>
            </a:r>
            <a:r>
              <a:rPr lang="es-ES" sz="1800" kern="0" dirty="0">
                <a:latin typeface="+mj-lt"/>
              </a:rPr>
              <a:t> </a:t>
            </a:r>
            <a:r>
              <a:rPr lang="es-ES" sz="1800" kern="0" dirty="0" err="1">
                <a:latin typeface="+mj-lt"/>
              </a:rPr>
              <a:t>yet</a:t>
            </a:r>
            <a:r>
              <a:rPr lang="es-ES" sz="1800" kern="0" dirty="0">
                <a:latin typeface="+mj-lt"/>
              </a:rPr>
              <a:t> </a:t>
            </a:r>
            <a:r>
              <a:rPr lang="es-ES" sz="1800" kern="0" dirty="0" err="1">
                <a:latin typeface="+mj-lt"/>
              </a:rPr>
              <a:t>customized</a:t>
            </a:r>
            <a:r>
              <a:rPr lang="es-ES" sz="1800" kern="0" dirty="0">
                <a:latin typeface="+mj-lt"/>
              </a:rPr>
              <a:t> </a:t>
            </a:r>
            <a:r>
              <a:rPr lang="es-ES" sz="1800" kern="0" dirty="0" err="1">
                <a:latin typeface="+mj-lt"/>
              </a:rPr>
              <a:t>management</a:t>
            </a:r>
            <a:r>
              <a:rPr lang="es-ES" sz="1800" kern="0" dirty="0">
                <a:latin typeface="+mj-lt"/>
              </a:rPr>
              <a:t> </a:t>
            </a:r>
            <a:r>
              <a:rPr lang="es-ES" sz="1800" kern="0" dirty="0" err="1">
                <a:latin typeface="+mj-lt"/>
              </a:rPr>
              <a:t>spaces</a:t>
            </a:r>
            <a:r>
              <a:rPr lang="es-ES" sz="1800" kern="0" dirty="0">
                <a:latin typeface="+mj-lt"/>
              </a:rPr>
              <a:t> </a:t>
            </a:r>
            <a:r>
              <a:rPr lang="es-ES" sz="1800" kern="0" dirty="0" err="1">
                <a:latin typeface="+mj-lt"/>
              </a:rPr>
              <a:t>to</a:t>
            </a:r>
            <a:r>
              <a:rPr lang="es-ES" sz="1800" kern="0" dirty="0">
                <a:latin typeface="+mj-lt"/>
              </a:rPr>
              <a:t> </a:t>
            </a:r>
            <a:r>
              <a:rPr lang="es-ES" sz="1800" kern="0" dirty="0" err="1">
                <a:latin typeface="+mj-lt"/>
              </a:rPr>
              <a:t>different</a:t>
            </a:r>
            <a:r>
              <a:rPr lang="es-ES" sz="1800" kern="0" dirty="0">
                <a:latin typeface="+mj-lt"/>
              </a:rPr>
              <a:t> </a:t>
            </a:r>
            <a:r>
              <a:rPr lang="es-ES" sz="1800" kern="0" dirty="0" err="1">
                <a:latin typeface="+mj-lt"/>
              </a:rPr>
              <a:t>tenants</a:t>
            </a:r>
            <a:r>
              <a:rPr lang="es-ES" sz="1800" kern="0" dirty="0">
                <a:latin typeface="+mj-lt"/>
              </a:rPr>
              <a:t>. </a:t>
            </a:r>
          </a:p>
          <a:p>
            <a:pPr marL="0" indent="0">
              <a:buNone/>
            </a:pPr>
            <a:endParaRPr lang="es-ES" sz="1800" kern="0" dirty="0">
              <a:latin typeface="+mj-lt"/>
            </a:endParaRPr>
          </a:p>
          <a:p>
            <a:pPr marL="0" indent="0">
              <a:buNone/>
            </a:pPr>
            <a:r>
              <a:rPr lang="es-ES" sz="1800" u="sng" dirty="0" err="1">
                <a:latin typeface="+mj-lt"/>
              </a:rPr>
              <a:t>Recommended</a:t>
            </a:r>
            <a:r>
              <a:rPr lang="es-ES" sz="1800" u="sng" dirty="0">
                <a:latin typeface="+mj-lt"/>
              </a:rPr>
              <a:t> SA5 </a:t>
            </a:r>
            <a:r>
              <a:rPr lang="es-ES" sz="1800" u="sng" dirty="0" err="1">
                <a:latin typeface="+mj-lt"/>
              </a:rPr>
              <a:t>action</a:t>
            </a:r>
            <a:r>
              <a:rPr lang="es-ES" sz="1800" u="sng" dirty="0">
                <a:latin typeface="+mj-lt"/>
              </a:rPr>
              <a:t> plan</a:t>
            </a:r>
            <a:r>
              <a:rPr lang="es-ES" sz="1800" dirty="0">
                <a:latin typeface="+mj-lt"/>
              </a:rPr>
              <a:t>: </a:t>
            </a:r>
          </a:p>
          <a:p>
            <a:pPr marL="184150" indent="-184150">
              <a:buFont typeface="Arial" panose="020B0604020202020204" pitchFamily="34" charset="0"/>
              <a:buChar char="•"/>
            </a:pPr>
            <a:r>
              <a:rPr lang="es-ES" sz="1800" dirty="0" err="1">
                <a:latin typeface="+mj-lt"/>
              </a:rPr>
              <a:t>To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discuss</a:t>
            </a:r>
            <a:r>
              <a:rPr lang="es-ES" sz="1800" dirty="0">
                <a:latin typeface="+mj-lt"/>
              </a:rPr>
              <a:t> and </a:t>
            </a:r>
            <a:r>
              <a:rPr lang="es-ES" sz="1800" dirty="0" err="1">
                <a:latin typeface="+mj-lt"/>
              </a:rPr>
              <a:t>agree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on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how</a:t>
            </a:r>
            <a:r>
              <a:rPr lang="es-ES" sz="1800" dirty="0">
                <a:latin typeface="+mj-lt"/>
              </a:rPr>
              <a:t> SBMA </a:t>
            </a:r>
            <a:r>
              <a:rPr lang="es-ES" sz="1800" dirty="0" err="1">
                <a:latin typeface="+mj-lt"/>
              </a:rPr>
              <a:t>concepts</a:t>
            </a:r>
            <a:r>
              <a:rPr lang="es-ES" sz="1800" dirty="0">
                <a:latin typeface="+mj-lt"/>
              </a:rPr>
              <a:t> (</a:t>
            </a:r>
            <a:r>
              <a:rPr lang="es-ES" sz="1800" dirty="0" err="1">
                <a:latin typeface="+mj-lt"/>
              </a:rPr>
              <a:t>MnS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producers</a:t>
            </a:r>
            <a:r>
              <a:rPr lang="es-ES" sz="1800" dirty="0">
                <a:latin typeface="+mj-lt"/>
              </a:rPr>
              <a:t>/</a:t>
            </a:r>
            <a:r>
              <a:rPr lang="es-ES" sz="1800" dirty="0" err="1">
                <a:latin typeface="+mj-lt"/>
              </a:rPr>
              <a:t>consumer</a:t>
            </a:r>
            <a:r>
              <a:rPr lang="es-ES" sz="1800" dirty="0">
                <a:latin typeface="+mj-lt"/>
              </a:rPr>
              <a:t>, </a:t>
            </a:r>
            <a:r>
              <a:rPr lang="es-ES" sz="1800" dirty="0" err="1">
                <a:latin typeface="+mj-lt"/>
              </a:rPr>
              <a:t>discovery</a:t>
            </a:r>
            <a:r>
              <a:rPr lang="es-ES" sz="1800" dirty="0">
                <a:latin typeface="+mj-lt"/>
              </a:rPr>
              <a:t>) </a:t>
            </a:r>
            <a:r>
              <a:rPr lang="es-ES" sz="1800" dirty="0" err="1">
                <a:latin typeface="+mj-lt"/>
              </a:rPr>
              <a:t>fit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with</a:t>
            </a:r>
            <a:r>
              <a:rPr lang="es-ES" sz="1800" dirty="0">
                <a:latin typeface="+mj-lt"/>
              </a:rPr>
              <a:t> multi-</a:t>
            </a:r>
            <a:r>
              <a:rPr lang="es-ES" sz="1800" dirty="0" err="1">
                <a:latin typeface="+mj-lt"/>
              </a:rPr>
              <a:t>tenancy</a:t>
            </a:r>
            <a:r>
              <a:rPr lang="es-ES" sz="1800" dirty="0">
                <a:latin typeface="+mj-lt"/>
              </a:rPr>
              <a:t>. </a:t>
            </a:r>
            <a:endParaRPr lang="es-ES" sz="1300" dirty="0">
              <a:latin typeface="+mj-lt"/>
            </a:endParaRPr>
          </a:p>
          <a:p>
            <a:pPr marL="184150" indent="-184150">
              <a:buFont typeface="Arial" panose="020B0604020202020204" pitchFamily="34" charset="0"/>
              <a:buChar char="•"/>
            </a:pPr>
            <a:r>
              <a:rPr lang="es-ES" sz="1800" dirty="0" err="1">
                <a:latin typeface="+mj-lt"/>
              </a:rPr>
              <a:t>To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specify</a:t>
            </a:r>
            <a:r>
              <a:rPr lang="es-ES" sz="1800" dirty="0">
                <a:latin typeface="+mj-lt"/>
              </a:rPr>
              <a:t> granular </a:t>
            </a:r>
            <a:r>
              <a:rPr lang="es-ES" sz="1800" dirty="0" err="1">
                <a:latin typeface="+mj-lt"/>
              </a:rPr>
              <a:t>access</a:t>
            </a:r>
            <a:r>
              <a:rPr lang="es-ES" sz="1800" dirty="0">
                <a:latin typeface="+mj-lt"/>
              </a:rPr>
              <a:t> control </a:t>
            </a:r>
            <a:r>
              <a:rPr lang="es-ES" sz="1800" dirty="0" err="1">
                <a:latin typeface="+mj-lt"/>
              </a:rPr>
              <a:t>solutions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fulfilling</a:t>
            </a:r>
            <a:r>
              <a:rPr lang="es-ES" sz="1800" dirty="0">
                <a:latin typeface="+mj-lt"/>
              </a:rPr>
              <a:t> i) and </a:t>
            </a:r>
            <a:r>
              <a:rPr lang="es-ES" sz="1800" dirty="0" err="1">
                <a:latin typeface="+mj-lt"/>
              </a:rPr>
              <a:t>ii</a:t>
            </a:r>
            <a:r>
              <a:rPr lang="es-ES" sz="1800" dirty="0">
                <a:latin typeface="+mj-lt"/>
              </a:rPr>
              <a:t>). </a:t>
            </a:r>
            <a:r>
              <a:rPr lang="es-ES" sz="1800" dirty="0" err="1">
                <a:latin typeface="+mj-lt"/>
              </a:rPr>
              <a:t>These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solutions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shall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provide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the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ability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to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give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tailored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permissions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to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tenants</a:t>
            </a:r>
            <a:r>
              <a:rPr lang="es-ES" sz="1800" dirty="0">
                <a:latin typeface="+mj-lt"/>
              </a:rPr>
              <a:t> in </a:t>
            </a:r>
            <a:r>
              <a:rPr lang="es-ES" sz="1800" dirty="0" err="1">
                <a:latin typeface="+mj-lt"/>
              </a:rPr>
              <a:t>shared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resource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environments</a:t>
            </a:r>
            <a:r>
              <a:rPr lang="es-ES" sz="1800" dirty="0">
                <a:latin typeface="+mj-lt"/>
              </a:rPr>
              <a:t>, </a:t>
            </a:r>
            <a:r>
              <a:rPr lang="es-ES" sz="1800" dirty="0" err="1">
                <a:latin typeface="+mj-lt"/>
              </a:rPr>
              <a:t>ensuring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these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permissions</a:t>
            </a:r>
            <a:r>
              <a:rPr lang="es-ES" sz="1800" dirty="0">
                <a:latin typeface="+mj-lt"/>
              </a:rPr>
              <a:t> do </a:t>
            </a:r>
            <a:r>
              <a:rPr lang="es-ES" sz="1800" dirty="0" err="1">
                <a:latin typeface="+mj-lt"/>
              </a:rPr>
              <a:t>not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conflict</a:t>
            </a:r>
            <a:r>
              <a:rPr lang="es-ES" sz="1800" dirty="0">
                <a:latin typeface="+mj-lt"/>
              </a:rPr>
              <a:t>.</a:t>
            </a:r>
          </a:p>
          <a:p>
            <a:pPr marL="565150" lvl="1" indent="-184150">
              <a:buFont typeface="Arial" panose="020B0604020202020204" pitchFamily="34" charset="0"/>
              <a:buChar char="•"/>
            </a:pPr>
            <a:r>
              <a:rPr lang="es-ES" sz="1600" dirty="0" err="1">
                <a:latin typeface="+mj-lt"/>
              </a:rPr>
              <a:t>These</a:t>
            </a:r>
            <a:r>
              <a:rPr lang="es-ES" sz="1600" dirty="0">
                <a:latin typeface="+mj-lt"/>
              </a:rPr>
              <a:t> </a:t>
            </a:r>
            <a:r>
              <a:rPr lang="es-ES" sz="1600" dirty="0" err="1">
                <a:latin typeface="+mj-lt"/>
              </a:rPr>
              <a:t>solutions</a:t>
            </a:r>
            <a:r>
              <a:rPr lang="es-ES" sz="1600" dirty="0">
                <a:latin typeface="+mj-lt"/>
              </a:rPr>
              <a:t> can </a:t>
            </a:r>
            <a:r>
              <a:rPr lang="es-ES" sz="1600" dirty="0" err="1">
                <a:latin typeface="+mj-lt"/>
              </a:rPr>
              <a:t>leverage</a:t>
            </a:r>
            <a:r>
              <a:rPr lang="es-ES" sz="1600" dirty="0">
                <a:latin typeface="+mj-lt"/>
              </a:rPr>
              <a:t> MSAC </a:t>
            </a:r>
            <a:r>
              <a:rPr lang="es-ES" sz="1600" dirty="0" err="1">
                <a:latin typeface="+mj-lt"/>
              </a:rPr>
              <a:t>outcomes</a:t>
            </a:r>
            <a:r>
              <a:rPr lang="es-ES" sz="1600" dirty="0">
                <a:latin typeface="+mj-lt"/>
              </a:rPr>
              <a:t>, and </a:t>
            </a:r>
            <a:r>
              <a:rPr lang="es-ES" sz="1600" dirty="0" err="1">
                <a:latin typeface="+mj-lt"/>
              </a:rPr>
              <a:t>may</a:t>
            </a:r>
            <a:r>
              <a:rPr lang="es-ES" sz="1600" dirty="0">
                <a:latin typeface="+mj-lt"/>
              </a:rPr>
              <a:t> </a:t>
            </a:r>
            <a:r>
              <a:rPr lang="es-ES" sz="1600" dirty="0" err="1">
                <a:latin typeface="+mj-lt"/>
              </a:rPr>
              <a:t>translate</a:t>
            </a:r>
            <a:r>
              <a:rPr lang="es-ES" sz="1600" dirty="0">
                <a:latin typeface="+mj-lt"/>
              </a:rPr>
              <a:t> </a:t>
            </a:r>
            <a:r>
              <a:rPr lang="es-ES" sz="1600" dirty="0" err="1">
                <a:latin typeface="+mj-lt"/>
              </a:rPr>
              <a:t>into</a:t>
            </a:r>
            <a:r>
              <a:rPr lang="es-ES" sz="1600" dirty="0">
                <a:latin typeface="+mj-lt"/>
              </a:rPr>
              <a:t> </a:t>
            </a:r>
            <a:r>
              <a:rPr lang="es-ES" sz="1600" dirty="0" err="1">
                <a:latin typeface="+mj-lt"/>
              </a:rPr>
              <a:t>enhancements</a:t>
            </a:r>
            <a:r>
              <a:rPr lang="es-ES" sz="1600" dirty="0">
                <a:latin typeface="+mj-lt"/>
              </a:rPr>
              <a:t>/</a:t>
            </a:r>
            <a:r>
              <a:rPr lang="es-ES" sz="1600" dirty="0" err="1">
                <a:latin typeface="+mj-lt"/>
              </a:rPr>
              <a:t>extensions</a:t>
            </a:r>
            <a:r>
              <a:rPr lang="es-ES" sz="1600" dirty="0">
                <a:latin typeface="+mj-lt"/>
              </a:rPr>
              <a:t> </a:t>
            </a:r>
            <a:r>
              <a:rPr lang="es-ES" sz="1600" dirty="0" err="1">
                <a:latin typeface="+mj-lt"/>
              </a:rPr>
              <a:t>to</a:t>
            </a:r>
            <a:r>
              <a:rPr lang="es-ES" sz="1600" dirty="0">
                <a:latin typeface="+mj-lt"/>
              </a:rPr>
              <a:t> NRM (28.541). </a:t>
            </a:r>
          </a:p>
          <a:p>
            <a:pPr marL="0" indent="0">
              <a:buNone/>
            </a:pPr>
            <a:endParaRPr lang="es-ES" sz="1600" dirty="0">
              <a:latin typeface="+mj-lt"/>
            </a:endParaRPr>
          </a:p>
          <a:p>
            <a:pPr marL="266700" indent="-266700">
              <a:buClr>
                <a:schemeClr val="accent1"/>
              </a:buClr>
              <a:buFont typeface="Courier New" panose="02070309020205020404" pitchFamily="49" charset="0"/>
              <a:buChar char="o"/>
            </a:pPr>
            <a:endParaRPr lang="es-ES" sz="21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214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19FF29-F343-45CB-88FD-0A3669F73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Recommendations</a:t>
            </a:r>
            <a:r>
              <a:rPr lang="fr-FR" dirty="0"/>
              <a:t> to 3GPP SA5 (4/4)</a:t>
            </a:r>
          </a:p>
        </p:txBody>
      </p:sp>
      <p:sp>
        <p:nvSpPr>
          <p:cNvPr id="4" name="Espace réservé du contenu 5">
            <a:extLst>
              <a:ext uri="{FF2B5EF4-FFF2-40B4-BE49-F238E27FC236}">
                <a16:creationId xmlns:a16="http://schemas.microsoft.com/office/drawing/2014/main" id="{BEB1E64F-FE45-4463-7F28-7B87F6F43E94}"/>
              </a:ext>
            </a:extLst>
          </p:cNvPr>
          <p:cNvSpPr txBox="1">
            <a:spLocks/>
          </p:cNvSpPr>
          <p:nvPr/>
        </p:nvSpPr>
        <p:spPr>
          <a:xfrm>
            <a:off x="445380" y="1185333"/>
            <a:ext cx="11301240" cy="4487333"/>
          </a:xfrm>
          <a:prstGeom prst="rect">
            <a:avLst/>
          </a:prstGeom>
        </p:spPr>
        <p:txBody>
          <a:bodyPr/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fr-FR" sz="2400" b="1" dirty="0">
                <a:latin typeface="+mj-lt"/>
              </a:rPr>
              <a:t>Activity #3: </a:t>
            </a:r>
            <a:r>
              <a:rPr lang="fr-FR" sz="2400" b="1" dirty="0" err="1">
                <a:latin typeface="+mj-lt"/>
                <a:cs typeface="+mn-cs"/>
              </a:rPr>
              <a:t>P</a:t>
            </a:r>
            <a:r>
              <a:rPr lang="fr-FR" sz="2400" b="1" dirty="0" err="1">
                <a:latin typeface="+mj-lt"/>
              </a:rPr>
              <a:t>rovide</a:t>
            </a:r>
            <a:r>
              <a:rPr lang="fr-FR" sz="2400" b="1" dirty="0">
                <a:latin typeface="+mj-lt"/>
              </a:rPr>
              <a:t> non-prescriptive guidelines and </a:t>
            </a:r>
            <a:r>
              <a:rPr lang="fr-FR" sz="2400" b="1" dirty="0" err="1">
                <a:latin typeface="+mj-lt"/>
              </a:rPr>
              <a:t>recommendations</a:t>
            </a:r>
            <a:r>
              <a:rPr lang="fr-FR" sz="2400" b="1" dirty="0">
                <a:latin typeface="+mj-lt"/>
              </a:rPr>
              <a:t> on how CAMARA “OAM APIs” can </a:t>
            </a:r>
            <a:r>
              <a:rPr lang="fr-FR" sz="2400" b="1" dirty="0" err="1">
                <a:latin typeface="+mj-lt"/>
              </a:rPr>
              <a:t>be</a:t>
            </a:r>
            <a:r>
              <a:rPr lang="fr-FR" sz="2400" b="1" dirty="0">
                <a:latin typeface="+mj-lt"/>
              </a:rPr>
              <a:t> </a:t>
            </a:r>
            <a:r>
              <a:rPr lang="fr-FR" sz="2400" b="1" dirty="0" err="1">
                <a:latin typeface="+mj-lt"/>
              </a:rPr>
              <a:t>mapped</a:t>
            </a:r>
            <a:r>
              <a:rPr lang="fr-FR" sz="2400" b="1" dirty="0">
                <a:latin typeface="+mj-lt"/>
              </a:rPr>
              <a:t> to SA5 APIs (</a:t>
            </a:r>
            <a:r>
              <a:rPr lang="fr-FR" sz="2400" b="1" dirty="0" err="1">
                <a:latin typeface="+mj-lt"/>
              </a:rPr>
              <a:t>MnSs</a:t>
            </a:r>
            <a:r>
              <a:rPr lang="fr-FR" sz="2400" b="1" dirty="0">
                <a:latin typeface="+mj-lt"/>
              </a:rPr>
              <a:t>) </a:t>
            </a:r>
            <a:endParaRPr lang="fr-FR" sz="2400" b="1" dirty="0">
              <a:latin typeface="+mj-lt"/>
              <a:cs typeface="+mn-cs"/>
            </a:endParaRPr>
          </a:p>
          <a:p>
            <a:pPr marL="0" indent="0">
              <a:buNone/>
            </a:pPr>
            <a:r>
              <a:rPr lang="en-US" sz="1800" u="sng" kern="0" dirty="0">
                <a:latin typeface="+mj-lt"/>
              </a:rPr>
              <a:t>Problem description</a:t>
            </a:r>
            <a:r>
              <a:rPr lang="en-US" sz="1800" kern="0" dirty="0">
                <a:latin typeface="+mj-lt"/>
              </a:rPr>
              <a:t>: TM Forum will draft non-prescriptive guidelines and recommendations on mapping between CAMARA ”OAM APIs” and CSP internal APIs. This allows guiding less qualified operators and partners in their implementation of transformation function. However, as </a:t>
            </a:r>
            <a:r>
              <a:rPr lang="fr-FR" sz="1800" dirty="0" err="1">
                <a:highlight>
                  <a:srgbClr val="FFFF00"/>
                </a:highlight>
                <a:latin typeface="+mj-lt"/>
              </a:rPr>
              <a:t>highlighted</a:t>
            </a:r>
            <a:r>
              <a:rPr lang="fr-FR" sz="1800" dirty="0">
                <a:latin typeface="+mj-lt"/>
              </a:rPr>
              <a:t> in slide 18, </a:t>
            </a:r>
            <a:r>
              <a:rPr lang="fr-FR" sz="1800" dirty="0" err="1">
                <a:latin typeface="+mj-lt"/>
              </a:rPr>
              <a:t>there</a:t>
            </a:r>
            <a:r>
              <a:rPr lang="fr-FR" sz="1800" dirty="0">
                <a:latin typeface="+mj-lt"/>
              </a:rPr>
              <a:t> </a:t>
            </a:r>
            <a:r>
              <a:rPr lang="fr-FR" sz="1800" dirty="0" err="1">
                <a:latin typeface="+mj-lt"/>
              </a:rPr>
              <a:t>may</a:t>
            </a:r>
            <a:r>
              <a:rPr lang="fr-FR" sz="1800" dirty="0">
                <a:latin typeface="+mj-lt"/>
              </a:rPr>
              <a:t> </a:t>
            </a:r>
            <a:r>
              <a:rPr lang="fr-FR" sz="1800" dirty="0" err="1">
                <a:latin typeface="+mj-lt"/>
              </a:rPr>
              <a:t>be</a:t>
            </a:r>
            <a:r>
              <a:rPr lang="fr-FR" sz="1800" dirty="0">
                <a:latin typeface="+mj-lt"/>
              </a:rPr>
              <a:t> cases </a:t>
            </a:r>
            <a:r>
              <a:rPr lang="fr-FR" sz="1800" dirty="0" err="1">
                <a:latin typeface="+mj-lt"/>
              </a:rPr>
              <a:t>wherein</a:t>
            </a:r>
            <a:r>
              <a:rPr lang="fr-FR" sz="1800" dirty="0">
                <a:latin typeface="+mj-lt"/>
              </a:rPr>
              <a:t> CAMARA ‘OAM APIs’ </a:t>
            </a:r>
            <a:r>
              <a:rPr lang="fr-FR" sz="1800" dirty="0" err="1">
                <a:latin typeface="+mj-lt"/>
              </a:rPr>
              <a:t>cannot</a:t>
            </a:r>
            <a:r>
              <a:rPr lang="fr-FR" sz="1800" dirty="0">
                <a:latin typeface="+mj-lt"/>
              </a:rPr>
              <a:t> </a:t>
            </a:r>
            <a:r>
              <a:rPr lang="fr-FR" sz="1800" dirty="0" err="1">
                <a:latin typeface="+mj-lt"/>
              </a:rPr>
              <a:t>be</a:t>
            </a:r>
            <a:r>
              <a:rPr lang="fr-FR" sz="1800" dirty="0">
                <a:latin typeface="+mj-lt"/>
              </a:rPr>
              <a:t> </a:t>
            </a:r>
            <a:r>
              <a:rPr lang="fr-FR" sz="1800" dirty="0" err="1">
                <a:latin typeface="+mj-lt"/>
              </a:rPr>
              <a:t>mapped</a:t>
            </a:r>
            <a:r>
              <a:rPr lang="fr-FR" sz="1800" dirty="0">
                <a:latin typeface="+mj-lt"/>
              </a:rPr>
              <a:t> to TM Forum Open APIs, but to SA5 </a:t>
            </a:r>
            <a:r>
              <a:rPr lang="fr-FR" sz="1800" dirty="0" err="1">
                <a:latin typeface="+mj-lt"/>
              </a:rPr>
              <a:t>instead</a:t>
            </a:r>
            <a:r>
              <a:rPr lang="fr-FR" sz="1800" dirty="0">
                <a:latin typeface="+mj-lt"/>
              </a:rPr>
              <a:t>. For </a:t>
            </a:r>
            <a:r>
              <a:rPr lang="fr-FR" sz="1800" dirty="0" err="1">
                <a:latin typeface="+mj-lt"/>
              </a:rPr>
              <a:t>those</a:t>
            </a:r>
            <a:r>
              <a:rPr lang="fr-FR" sz="1800" dirty="0">
                <a:latin typeface="+mj-lt"/>
              </a:rPr>
              <a:t> cases, SA5 can </a:t>
            </a:r>
            <a:r>
              <a:rPr lang="fr-FR" sz="1800" dirty="0" err="1">
                <a:latin typeface="+mj-lt"/>
              </a:rPr>
              <a:t>step</a:t>
            </a:r>
            <a:r>
              <a:rPr lang="fr-FR" sz="1800" dirty="0">
                <a:latin typeface="+mj-lt"/>
              </a:rPr>
              <a:t> in and draft the guidelines and </a:t>
            </a:r>
            <a:r>
              <a:rPr lang="fr-FR" sz="1800" dirty="0" err="1">
                <a:latin typeface="+mj-lt"/>
              </a:rPr>
              <a:t>recommendations</a:t>
            </a:r>
            <a:r>
              <a:rPr lang="fr-FR" sz="1800" dirty="0">
                <a:latin typeface="+mj-lt"/>
              </a:rPr>
              <a:t> on mapping </a:t>
            </a:r>
            <a:r>
              <a:rPr lang="fr-FR" sz="1800" dirty="0" err="1">
                <a:latin typeface="+mj-lt"/>
              </a:rPr>
              <a:t>towards</a:t>
            </a:r>
            <a:r>
              <a:rPr lang="fr-FR" sz="1800" dirty="0">
                <a:latin typeface="+mj-lt"/>
              </a:rPr>
              <a:t> SA5 APIs (</a:t>
            </a:r>
            <a:r>
              <a:rPr lang="fr-FR" sz="1800" dirty="0" err="1">
                <a:latin typeface="+mj-lt"/>
              </a:rPr>
              <a:t>MnSs</a:t>
            </a:r>
            <a:r>
              <a:rPr lang="fr-FR" sz="1800" dirty="0">
                <a:latin typeface="+mj-lt"/>
              </a:rPr>
              <a:t>). </a:t>
            </a:r>
          </a:p>
          <a:p>
            <a:pPr marL="0" indent="0">
              <a:buNone/>
            </a:pPr>
            <a:endParaRPr lang="es-ES" sz="1800" kern="0" dirty="0">
              <a:latin typeface="+mj-lt"/>
            </a:endParaRPr>
          </a:p>
          <a:p>
            <a:pPr marL="0" indent="0">
              <a:buNone/>
            </a:pPr>
            <a:r>
              <a:rPr lang="es-ES" sz="1800" u="sng" dirty="0" err="1">
                <a:latin typeface="+mj-lt"/>
              </a:rPr>
              <a:t>Recommended</a:t>
            </a:r>
            <a:r>
              <a:rPr lang="es-ES" sz="1800" u="sng" dirty="0">
                <a:latin typeface="+mj-lt"/>
              </a:rPr>
              <a:t> SA5 </a:t>
            </a:r>
            <a:r>
              <a:rPr lang="es-ES" sz="1800" u="sng" dirty="0" err="1">
                <a:latin typeface="+mj-lt"/>
              </a:rPr>
              <a:t>action</a:t>
            </a:r>
            <a:r>
              <a:rPr lang="es-ES" sz="1800" u="sng" dirty="0">
                <a:latin typeface="+mj-lt"/>
              </a:rPr>
              <a:t> plan</a:t>
            </a:r>
            <a:r>
              <a:rPr lang="es-ES" sz="1800" dirty="0">
                <a:latin typeface="+mj-lt"/>
              </a:rPr>
              <a:t>: </a:t>
            </a:r>
          </a:p>
          <a:p>
            <a:pPr marL="184150" indent="-184150">
              <a:buFont typeface="Arial" panose="020B0604020202020204" pitchFamily="34" charset="0"/>
              <a:buChar char="•"/>
            </a:pPr>
            <a:r>
              <a:rPr lang="es-ES" sz="1800" dirty="0" err="1">
                <a:latin typeface="+mj-lt"/>
              </a:rPr>
              <a:t>Brainstorm</a:t>
            </a:r>
            <a:r>
              <a:rPr lang="es-ES" sz="1800" dirty="0">
                <a:latin typeface="+mj-lt"/>
              </a:rPr>
              <a:t> “OAM </a:t>
            </a:r>
            <a:r>
              <a:rPr lang="es-ES" sz="1800" dirty="0" err="1">
                <a:latin typeface="+mj-lt"/>
              </a:rPr>
              <a:t>APIs</a:t>
            </a:r>
            <a:r>
              <a:rPr lang="es-ES" sz="1800" dirty="0">
                <a:latin typeface="+mj-lt"/>
              </a:rPr>
              <a:t>” </a:t>
            </a:r>
            <a:r>
              <a:rPr lang="es-ES" sz="1800" dirty="0" err="1">
                <a:latin typeface="+mj-lt"/>
              </a:rPr>
              <a:t>that</a:t>
            </a:r>
            <a:r>
              <a:rPr lang="es-ES" sz="1800" dirty="0">
                <a:latin typeface="+mj-lt"/>
              </a:rPr>
              <a:t> can be </a:t>
            </a:r>
            <a:r>
              <a:rPr lang="es-ES" sz="1800" dirty="0" err="1">
                <a:latin typeface="+mj-lt"/>
              </a:rPr>
              <a:t>interesting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for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ASPs</a:t>
            </a:r>
            <a:r>
              <a:rPr lang="es-ES" sz="1800" dirty="0">
                <a:latin typeface="+mj-lt"/>
              </a:rPr>
              <a:t> (B2B2C </a:t>
            </a:r>
            <a:r>
              <a:rPr lang="es-ES" sz="1800" dirty="0" err="1">
                <a:latin typeface="+mj-lt"/>
              </a:rPr>
              <a:t>market</a:t>
            </a:r>
            <a:r>
              <a:rPr lang="es-ES" sz="1800" dirty="0">
                <a:latin typeface="+mj-lt"/>
              </a:rPr>
              <a:t>) and/</a:t>
            </a:r>
            <a:r>
              <a:rPr lang="es-ES" sz="1800" dirty="0" err="1">
                <a:latin typeface="+mj-lt"/>
              </a:rPr>
              <a:t>or</a:t>
            </a:r>
            <a:r>
              <a:rPr lang="es-ES" sz="1800" dirty="0">
                <a:latin typeface="+mj-lt"/>
              </a:rPr>
              <a:t> Enterprise </a:t>
            </a:r>
            <a:r>
              <a:rPr lang="es-ES" sz="1800" dirty="0" err="1">
                <a:latin typeface="+mj-lt"/>
              </a:rPr>
              <a:t>customers</a:t>
            </a:r>
            <a:r>
              <a:rPr lang="es-ES" sz="1800" dirty="0">
                <a:latin typeface="+mj-lt"/>
              </a:rPr>
              <a:t> (B2B </a:t>
            </a:r>
            <a:r>
              <a:rPr lang="es-ES" sz="1800" dirty="0" err="1">
                <a:latin typeface="+mj-lt"/>
              </a:rPr>
              <a:t>market</a:t>
            </a:r>
            <a:r>
              <a:rPr lang="es-ES" sz="1800" dirty="0">
                <a:latin typeface="+mj-lt"/>
              </a:rPr>
              <a:t>). </a:t>
            </a:r>
          </a:p>
          <a:p>
            <a:pPr marL="184150" indent="-184150">
              <a:buFont typeface="Arial" panose="020B0604020202020204" pitchFamily="34" charset="0"/>
              <a:buChar char="•"/>
            </a:pPr>
            <a:r>
              <a:rPr lang="es-ES" sz="1800" dirty="0" err="1">
                <a:latin typeface="+mj-lt"/>
              </a:rPr>
              <a:t>Identify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which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of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these</a:t>
            </a:r>
            <a:r>
              <a:rPr lang="es-ES" sz="1800" dirty="0">
                <a:latin typeface="+mj-lt"/>
              </a:rPr>
              <a:t> “OAM </a:t>
            </a:r>
            <a:r>
              <a:rPr lang="es-ES" sz="1800" dirty="0" err="1">
                <a:latin typeface="+mj-lt"/>
              </a:rPr>
              <a:t>APIs</a:t>
            </a:r>
            <a:r>
              <a:rPr lang="es-ES" sz="1800" dirty="0">
                <a:latin typeface="+mj-lt"/>
              </a:rPr>
              <a:t>” </a:t>
            </a:r>
            <a:r>
              <a:rPr lang="es-ES" sz="1800" dirty="0" err="1">
                <a:latin typeface="+mj-lt"/>
              </a:rPr>
              <a:t>cannot</a:t>
            </a:r>
            <a:r>
              <a:rPr lang="es-ES" sz="1800" dirty="0">
                <a:latin typeface="+mj-lt"/>
              </a:rPr>
              <a:t> be </a:t>
            </a:r>
            <a:r>
              <a:rPr lang="es-ES" sz="1800" dirty="0" err="1">
                <a:latin typeface="+mj-lt"/>
              </a:rPr>
              <a:t>mapped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to</a:t>
            </a:r>
            <a:r>
              <a:rPr lang="es-ES" sz="1800" dirty="0">
                <a:latin typeface="+mj-lt"/>
              </a:rPr>
              <a:t> TM </a:t>
            </a:r>
            <a:r>
              <a:rPr lang="es-ES" sz="1800" dirty="0" err="1">
                <a:latin typeface="+mj-lt"/>
              </a:rPr>
              <a:t>Forum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APIs</a:t>
            </a:r>
            <a:r>
              <a:rPr lang="es-ES" sz="1800" dirty="0">
                <a:latin typeface="+mj-lt"/>
              </a:rPr>
              <a:t>, </a:t>
            </a:r>
            <a:r>
              <a:rPr lang="es-ES" sz="1800" dirty="0" err="1">
                <a:latin typeface="+mj-lt"/>
              </a:rPr>
              <a:t>but</a:t>
            </a:r>
            <a:r>
              <a:rPr lang="es-ES" sz="1800" dirty="0">
                <a:latin typeface="+mj-lt"/>
              </a:rPr>
              <a:t> SA5 </a:t>
            </a:r>
            <a:r>
              <a:rPr lang="es-ES" sz="1800" dirty="0" err="1">
                <a:latin typeface="+mj-lt"/>
              </a:rPr>
              <a:t>APIs</a:t>
            </a:r>
            <a:r>
              <a:rPr lang="es-ES" sz="1800" dirty="0">
                <a:latin typeface="+mj-lt"/>
              </a:rPr>
              <a:t> (</a:t>
            </a:r>
            <a:r>
              <a:rPr lang="es-ES" sz="1800" dirty="0" err="1">
                <a:latin typeface="+mj-lt"/>
              </a:rPr>
              <a:t>MnSs</a:t>
            </a:r>
            <a:r>
              <a:rPr lang="es-ES" sz="1800" dirty="0">
                <a:latin typeface="+mj-lt"/>
              </a:rPr>
              <a:t>) </a:t>
            </a:r>
            <a:r>
              <a:rPr lang="es-ES" sz="1800" dirty="0" err="1">
                <a:latin typeface="+mj-lt"/>
              </a:rPr>
              <a:t>instead</a:t>
            </a:r>
            <a:r>
              <a:rPr lang="es-ES" sz="1800" dirty="0">
                <a:latin typeface="+mj-lt"/>
              </a:rPr>
              <a:t>. </a:t>
            </a:r>
            <a:r>
              <a:rPr lang="es-ES" sz="1800" dirty="0" err="1">
                <a:latin typeface="+mj-lt"/>
              </a:rPr>
              <a:t>Provide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guidelines</a:t>
            </a:r>
            <a:r>
              <a:rPr lang="es-ES" sz="1800" dirty="0">
                <a:latin typeface="+mj-lt"/>
              </a:rPr>
              <a:t> and </a:t>
            </a:r>
            <a:r>
              <a:rPr lang="es-ES" sz="1800" dirty="0" err="1">
                <a:latin typeface="+mj-lt"/>
              </a:rPr>
              <a:t>recommendations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on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how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these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mappings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might</a:t>
            </a:r>
            <a:r>
              <a:rPr lang="es-ES" sz="1800" dirty="0">
                <a:latin typeface="+mj-lt"/>
              </a:rPr>
              <a:t> look </a:t>
            </a:r>
            <a:r>
              <a:rPr lang="es-ES" sz="1800" dirty="0" err="1">
                <a:latin typeface="+mj-lt"/>
              </a:rPr>
              <a:t>like</a:t>
            </a:r>
            <a:r>
              <a:rPr lang="es-ES" sz="1800" dirty="0">
                <a:latin typeface="+mj-lt"/>
              </a:rPr>
              <a:t>, </a:t>
            </a:r>
            <a:r>
              <a:rPr lang="es-ES" sz="1800" dirty="0" err="1">
                <a:latin typeface="+mj-lt"/>
              </a:rPr>
              <a:t>linking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their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feasibility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to</a:t>
            </a:r>
            <a:r>
              <a:rPr lang="es-ES" sz="1800" dirty="0">
                <a:latin typeface="+mj-lt"/>
              </a:rPr>
              <a:t> 3GPP </a:t>
            </a:r>
            <a:r>
              <a:rPr lang="es-ES" sz="1800" dirty="0" err="1">
                <a:latin typeface="+mj-lt"/>
              </a:rPr>
              <a:t>Releases</a:t>
            </a:r>
            <a:r>
              <a:rPr lang="es-ES" sz="1800" dirty="0">
                <a:latin typeface="+mj-lt"/>
              </a:rPr>
              <a:t>. </a:t>
            </a:r>
          </a:p>
          <a:p>
            <a:pPr marL="565150" lvl="1" indent="-184150">
              <a:buFont typeface="Arial" panose="020B0604020202020204" pitchFamily="34" charset="0"/>
              <a:buChar char="•"/>
            </a:pPr>
            <a:r>
              <a:rPr lang="es-ES" sz="1300" dirty="0" err="1">
                <a:latin typeface="+mj-lt"/>
              </a:rPr>
              <a:t>Some</a:t>
            </a:r>
            <a:r>
              <a:rPr lang="es-ES" sz="1300" dirty="0">
                <a:latin typeface="+mj-lt"/>
              </a:rPr>
              <a:t> </a:t>
            </a:r>
            <a:r>
              <a:rPr lang="es-ES" sz="1300" dirty="0" err="1">
                <a:latin typeface="+mj-lt"/>
              </a:rPr>
              <a:t>mappings</a:t>
            </a:r>
            <a:r>
              <a:rPr lang="es-ES" sz="1300" dirty="0">
                <a:latin typeface="+mj-lt"/>
              </a:rPr>
              <a:t> </a:t>
            </a:r>
            <a:r>
              <a:rPr lang="es-ES" sz="1300" dirty="0" err="1">
                <a:latin typeface="+mj-lt"/>
              </a:rPr>
              <a:t>require</a:t>
            </a:r>
            <a:r>
              <a:rPr lang="es-ES" sz="1300" dirty="0">
                <a:latin typeface="+mj-lt"/>
              </a:rPr>
              <a:t> </a:t>
            </a:r>
            <a:r>
              <a:rPr lang="es-ES" sz="1300" dirty="0" err="1">
                <a:latin typeface="+mj-lt"/>
              </a:rPr>
              <a:t>the</a:t>
            </a:r>
            <a:r>
              <a:rPr lang="es-ES" sz="1300" dirty="0">
                <a:latin typeface="+mj-lt"/>
              </a:rPr>
              <a:t> </a:t>
            </a:r>
            <a:r>
              <a:rPr lang="es-ES" sz="1300" dirty="0" err="1">
                <a:latin typeface="+mj-lt"/>
              </a:rPr>
              <a:t>availability</a:t>
            </a:r>
            <a:r>
              <a:rPr lang="es-ES" sz="1300" dirty="0">
                <a:latin typeface="+mj-lt"/>
              </a:rPr>
              <a:t> </a:t>
            </a:r>
            <a:r>
              <a:rPr lang="es-ES" sz="1300" dirty="0" err="1">
                <a:latin typeface="+mj-lt"/>
              </a:rPr>
              <a:t>of</a:t>
            </a:r>
            <a:r>
              <a:rPr lang="es-ES" sz="1300" dirty="0">
                <a:latin typeface="+mj-lt"/>
              </a:rPr>
              <a:t> SA5 </a:t>
            </a:r>
            <a:r>
              <a:rPr lang="es-ES" sz="1300" dirty="0" err="1">
                <a:latin typeface="+mj-lt"/>
              </a:rPr>
              <a:t>features</a:t>
            </a:r>
            <a:r>
              <a:rPr lang="es-ES" sz="1300" dirty="0">
                <a:latin typeface="+mj-lt"/>
              </a:rPr>
              <a:t> </a:t>
            </a:r>
            <a:r>
              <a:rPr lang="es-ES" sz="1300" dirty="0" err="1">
                <a:latin typeface="+mj-lt"/>
              </a:rPr>
              <a:t>that</a:t>
            </a:r>
            <a:r>
              <a:rPr lang="es-ES" sz="1300" dirty="0">
                <a:latin typeface="+mj-lt"/>
              </a:rPr>
              <a:t> are </a:t>
            </a:r>
            <a:r>
              <a:rPr lang="es-ES" sz="1300" dirty="0" err="1">
                <a:latin typeface="+mj-lt"/>
              </a:rPr>
              <a:t>only</a:t>
            </a:r>
            <a:r>
              <a:rPr lang="es-ES" sz="1300" dirty="0">
                <a:latin typeface="+mj-lt"/>
              </a:rPr>
              <a:t> </a:t>
            </a:r>
            <a:r>
              <a:rPr lang="es-ES" sz="1300" dirty="0" err="1">
                <a:latin typeface="+mj-lt"/>
              </a:rPr>
              <a:t>available</a:t>
            </a:r>
            <a:r>
              <a:rPr lang="es-ES" sz="1300" dirty="0">
                <a:latin typeface="+mj-lt"/>
              </a:rPr>
              <a:t> </a:t>
            </a:r>
            <a:r>
              <a:rPr lang="es-ES" sz="1300" dirty="0" err="1">
                <a:latin typeface="+mj-lt"/>
              </a:rPr>
              <a:t>from</a:t>
            </a:r>
            <a:r>
              <a:rPr lang="es-ES" sz="1300" dirty="0">
                <a:latin typeface="+mj-lt"/>
              </a:rPr>
              <a:t> a </a:t>
            </a:r>
            <a:r>
              <a:rPr lang="es-ES" sz="1300" dirty="0" err="1">
                <a:latin typeface="+mj-lt"/>
              </a:rPr>
              <a:t>certain</a:t>
            </a:r>
            <a:r>
              <a:rPr lang="es-ES" sz="1300" dirty="0">
                <a:latin typeface="+mj-lt"/>
              </a:rPr>
              <a:t> 3GPP </a:t>
            </a:r>
            <a:r>
              <a:rPr lang="es-ES" sz="1300" dirty="0" err="1">
                <a:latin typeface="+mj-lt"/>
              </a:rPr>
              <a:t>Release</a:t>
            </a:r>
            <a:r>
              <a:rPr lang="es-ES" sz="1300" dirty="0">
                <a:latin typeface="+mj-lt"/>
              </a:rPr>
              <a:t> </a:t>
            </a:r>
            <a:r>
              <a:rPr lang="es-ES" sz="1300" dirty="0" err="1">
                <a:latin typeface="+mj-lt"/>
              </a:rPr>
              <a:t>onwards</a:t>
            </a:r>
            <a:r>
              <a:rPr lang="es-ES" sz="1300" dirty="0">
                <a:latin typeface="+mj-lt"/>
              </a:rPr>
              <a:t>. </a:t>
            </a:r>
          </a:p>
          <a:p>
            <a:pPr marL="184150" indent="-184150">
              <a:buFont typeface="Arial" panose="020B0604020202020204" pitchFamily="34" charset="0"/>
              <a:buChar char="•"/>
            </a:pPr>
            <a:r>
              <a:rPr lang="es-ES" sz="1800" dirty="0" err="1">
                <a:latin typeface="+mj-lt"/>
              </a:rPr>
              <a:t>For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identified</a:t>
            </a:r>
            <a:r>
              <a:rPr lang="es-ES" sz="1800" dirty="0">
                <a:latin typeface="+mj-lt"/>
              </a:rPr>
              <a:t> “OAM </a:t>
            </a:r>
            <a:r>
              <a:rPr lang="es-ES" sz="1800" dirty="0" err="1">
                <a:latin typeface="+mj-lt"/>
              </a:rPr>
              <a:t>APIs</a:t>
            </a:r>
            <a:r>
              <a:rPr lang="es-ES" sz="1800" dirty="0">
                <a:latin typeface="+mj-lt"/>
              </a:rPr>
              <a:t>”, </a:t>
            </a:r>
            <a:r>
              <a:rPr lang="es-ES" sz="1800" dirty="0" err="1">
                <a:latin typeface="+mj-lt"/>
              </a:rPr>
              <a:t>work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out</a:t>
            </a:r>
            <a:r>
              <a:rPr lang="es-ES" sz="1800" dirty="0">
                <a:latin typeface="+mj-lt"/>
              </a:rPr>
              <a:t> a </a:t>
            </a:r>
            <a:r>
              <a:rPr lang="es-ES" sz="1800" i="1" dirty="0" err="1">
                <a:latin typeface="+mj-lt"/>
              </a:rPr>
              <a:t>serious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proposal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for</a:t>
            </a:r>
            <a:r>
              <a:rPr lang="es-ES" sz="1800" dirty="0">
                <a:latin typeface="+mj-lt"/>
              </a:rPr>
              <a:t> “OAM API” and </a:t>
            </a:r>
            <a:r>
              <a:rPr lang="es-ES" sz="1800" dirty="0" err="1">
                <a:latin typeface="+mj-lt"/>
              </a:rPr>
              <a:t>submit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it</a:t>
            </a:r>
            <a:r>
              <a:rPr lang="es-ES" sz="1800" dirty="0">
                <a:latin typeface="+mj-lt"/>
              </a:rPr>
              <a:t> </a:t>
            </a:r>
            <a:r>
              <a:rPr lang="es-ES" sz="1800" dirty="0" err="1">
                <a:latin typeface="+mj-lt"/>
              </a:rPr>
              <a:t>to</a:t>
            </a:r>
            <a:r>
              <a:rPr lang="es-ES" sz="1800" dirty="0">
                <a:latin typeface="+mj-lt"/>
              </a:rPr>
              <a:t> CAMARA API backlog. </a:t>
            </a:r>
          </a:p>
          <a:p>
            <a:pPr marL="565150" lvl="1" indent="-184150">
              <a:buFont typeface="Arial" panose="020B0604020202020204" pitchFamily="34" charset="0"/>
              <a:buChar char="•"/>
            </a:pPr>
            <a:r>
              <a:rPr lang="es-ES" sz="1300" i="1" dirty="0" err="1">
                <a:latin typeface="+mj-lt"/>
              </a:rPr>
              <a:t>Serious</a:t>
            </a:r>
            <a:r>
              <a:rPr lang="es-ES" sz="1300" dirty="0">
                <a:latin typeface="+mj-lt"/>
              </a:rPr>
              <a:t> </a:t>
            </a:r>
            <a:r>
              <a:rPr lang="es-ES" sz="1300" dirty="0" err="1">
                <a:latin typeface="+mj-lt"/>
              </a:rPr>
              <a:t>means</a:t>
            </a:r>
            <a:r>
              <a:rPr lang="es-ES" sz="1300" dirty="0">
                <a:latin typeface="+mj-lt"/>
              </a:rPr>
              <a:t> </a:t>
            </a:r>
            <a:r>
              <a:rPr lang="es-ES" sz="1300" dirty="0" err="1">
                <a:latin typeface="+mj-lt"/>
              </a:rPr>
              <a:t>here</a:t>
            </a:r>
            <a:r>
              <a:rPr lang="es-ES" sz="1300" dirty="0">
                <a:latin typeface="+mj-lt"/>
              </a:rPr>
              <a:t> </a:t>
            </a:r>
            <a:r>
              <a:rPr lang="es-ES" sz="1300" dirty="0" err="1">
                <a:latin typeface="+mj-lt"/>
              </a:rPr>
              <a:t>that</a:t>
            </a:r>
            <a:r>
              <a:rPr lang="es-ES" sz="1300" dirty="0">
                <a:latin typeface="+mj-lt"/>
              </a:rPr>
              <a:t> “OAM API” </a:t>
            </a:r>
            <a:r>
              <a:rPr lang="es-ES" sz="1300" dirty="0" err="1">
                <a:latin typeface="+mj-lt"/>
              </a:rPr>
              <a:t>shall</a:t>
            </a:r>
            <a:r>
              <a:rPr lang="es-ES" sz="1300" dirty="0">
                <a:latin typeface="+mj-lt"/>
              </a:rPr>
              <a:t> </a:t>
            </a:r>
            <a:r>
              <a:rPr lang="es-ES" sz="1300" dirty="0" err="1">
                <a:latin typeface="+mj-lt"/>
              </a:rPr>
              <a:t>comply</a:t>
            </a:r>
            <a:r>
              <a:rPr lang="es-ES" sz="1300" dirty="0">
                <a:latin typeface="+mj-lt"/>
              </a:rPr>
              <a:t> </a:t>
            </a:r>
            <a:r>
              <a:rPr lang="es-ES" sz="1300" dirty="0" err="1">
                <a:latin typeface="+mj-lt"/>
              </a:rPr>
              <a:t>with</a:t>
            </a:r>
            <a:r>
              <a:rPr lang="es-ES" sz="1300" dirty="0">
                <a:latin typeface="+mj-lt"/>
              </a:rPr>
              <a:t> </a:t>
            </a:r>
            <a:r>
              <a:rPr lang="es-ES" sz="1300" dirty="0" err="1">
                <a:latin typeface="+mj-lt"/>
              </a:rPr>
              <a:t>the</a:t>
            </a:r>
            <a:r>
              <a:rPr lang="es-ES" sz="1300" dirty="0">
                <a:latin typeface="+mj-lt"/>
              </a:rPr>
              <a:t> </a:t>
            </a:r>
            <a:r>
              <a:rPr lang="es-ES" sz="1300" u="sng" dirty="0">
                <a:latin typeface="+mj-lt"/>
              </a:rPr>
              <a:t>CAMARA API </a:t>
            </a:r>
            <a:r>
              <a:rPr lang="es-ES" sz="1300" u="sng" dirty="0" err="1">
                <a:latin typeface="+mj-lt"/>
              </a:rPr>
              <a:t>design</a:t>
            </a:r>
            <a:r>
              <a:rPr lang="es-ES" sz="1300" u="sng" dirty="0">
                <a:latin typeface="+mj-lt"/>
              </a:rPr>
              <a:t> </a:t>
            </a:r>
            <a:r>
              <a:rPr lang="es-ES" sz="1300" u="sng" dirty="0" err="1">
                <a:latin typeface="+mj-lt"/>
              </a:rPr>
              <a:t>guidelines</a:t>
            </a:r>
            <a:r>
              <a:rPr lang="es-ES" sz="1300" u="sng" dirty="0">
                <a:latin typeface="+mj-lt"/>
              </a:rPr>
              <a:t> </a:t>
            </a:r>
            <a:r>
              <a:rPr lang="es-ES" sz="1300" dirty="0" err="1">
                <a:latin typeface="+mj-lt"/>
              </a:rPr>
              <a:t>documented</a:t>
            </a:r>
            <a:r>
              <a:rPr lang="es-ES" sz="1300" dirty="0">
                <a:latin typeface="+mj-lt"/>
              </a:rPr>
              <a:t> </a:t>
            </a:r>
            <a:r>
              <a:rPr lang="es-ES" sz="1300" dirty="0" err="1">
                <a:latin typeface="+mj-lt"/>
              </a:rPr>
              <a:t>here</a:t>
            </a:r>
            <a:r>
              <a:rPr lang="es-ES" sz="1300" dirty="0">
                <a:latin typeface="+mj-lt"/>
              </a:rPr>
              <a:t>:  </a:t>
            </a:r>
            <a:r>
              <a:rPr lang="es-ES" sz="1300" dirty="0">
                <a:latin typeface="+mj-lt"/>
                <a:hlinkClick r:id="rId5"/>
              </a:rPr>
              <a:t>https://github.com/camaraproject/WorkingGroups/blob/main/Commonalities/documentation/API-design-guidelines.md</a:t>
            </a:r>
            <a:r>
              <a:rPr lang="es-ES" sz="1300" dirty="0">
                <a:latin typeface="+mj-lt"/>
              </a:rPr>
              <a:t> </a:t>
            </a:r>
          </a:p>
          <a:p>
            <a:pPr marL="184150" indent="-184150">
              <a:buFont typeface="Arial" panose="020B0604020202020204" pitchFamily="34" charset="0"/>
              <a:buChar char="•"/>
            </a:pPr>
            <a:endParaRPr lang="es-ES" sz="1800" dirty="0">
              <a:latin typeface="+mj-lt"/>
            </a:endParaRPr>
          </a:p>
          <a:p>
            <a:pPr marL="565150" lvl="1" indent="-184150">
              <a:buFont typeface="Arial" panose="020B0604020202020204" pitchFamily="34" charset="0"/>
              <a:buChar char="•"/>
            </a:pPr>
            <a:endParaRPr lang="es-ES" sz="1300" dirty="0">
              <a:latin typeface="+mj-lt"/>
            </a:endParaRPr>
          </a:p>
          <a:p>
            <a:pPr marL="0" indent="0">
              <a:buNone/>
            </a:pPr>
            <a:endParaRPr lang="es-ES" sz="1600" dirty="0">
              <a:latin typeface="+mj-lt"/>
            </a:endParaRPr>
          </a:p>
          <a:p>
            <a:pPr marL="266700" indent="-266700">
              <a:buClr>
                <a:schemeClr val="accent1"/>
              </a:buClr>
              <a:buFont typeface="Courier New" panose="02070309020205020404" pitchFamily="49" charset="0"/>
              <a:buChar char="o"/>
            </a:pPr>
            <a:endParaRPr lang="es-ES" sz="21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019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407699-FD61-568A-D647-5D44B2DE99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ES" dirty="0"/>
              <a:t>Introduction</a:t>
            </a:r>
          </a:p>
          <a:p>
            <a:r>
              <a:rPr lang="en-ES" dirty="0">
                <a:solidFill>
                  <a:schemeClr val="bg1">
                    <a:lumMod val="85000"/>
                  </a:schemeClr>
                </a:solidFill>
              </a:rPr>
              <a:t>CAMARA project overview</a:t>
            </a:r>
          </a:p>
          <a:p>
            <a:r>
              <a:rPr lang="en-ES" dirty="0">
                <a:solidFill>
                  <a:schemeClr val="bg1">
                    <a:lumMod val="85000"/>
                  </a:schemeClr>
                </a:solidFill>
              </a:rPr>
              <a:t>NaaS ecosystem map</a:t>
            </a:r>
          </a:p>
          <a:p>
            <a:r>
              <a:rPr lang="en-ES" dirty="0">
                <a:solidFill>
                  <a:schemeClr val="bg1">
                    <a:lumMod val="85000"/>
                  </a:schemeClr>
                </a:solidFill>
              </a:rPr>
              <a:t>Conclusions and recommendations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2B505FD1-6F1E-8934-D163-E0B799B93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ES" dirty="0"/>
              <a:t>Outline</a:t>
            </a:r>
          </a:p>
        </p:txBody>
      </p:sp>
    </p:spTree>
    <p:extLst>
      <p:ext uri="{BB962C8B-B14F-4D97-AF65-F5344CB8AC3E}">
        <p14:creationId xmlns:p14="http://schemas.microsoft.com/office/powerpoint/2010/main" val="3093257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46">
            <a:extLst>
              <a:ext uri="{FF2B5EF4-FFF2-40B4-BE49-F238E27FC236}">
                <a16:creationId xmlns:a16="http://schemas.microsoft.com/office/drawing/2014/main" id="{07F6BDD3-EDE1-C84E-D36B-68AFC88D8E3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170" t="11377" r="52321" b="43734"/>
          <a:stretch/>
        </p:blipFill>
        <p:spPr>
          <a:xfrm>
            <a:off x="5650936" y="1921829"/>
            <a:ext cx="754445" cy="836023"/>
          </a:xfrm>
          <a:prstGeom prst="rect">
            <a:avLst/>
          </a:prstGeom>
        </p:spPr>
      </p:pic>
      <p:sp>
        <p:nvSpPr>
          <p:cNvPr id="9" name="Estrella: 10 puntas 57">
            <a:extLst>
              <a:ext uri="{FF2B5EF4-FFF2-40B4-BE49-F238E27FC236}">
                <a16:creationId xmlns:a16="http://schemas.microsoft.com/office/drawing/2014/main" id="{83C52AE4-F730-C7CB-6AE3-D9CFC8139E77}"/>
              </a:ext>
            </a:extLst>
          </p:cNvPr>
          <p:cNvSpPr/>
          <p:nvPr/>
        </p:nvSpPr>
        <p:spPr>
          <a:xfrm>
            <a:off x="9303963" y="4892956"/>
            <a:ext cx="1430759" cy="641351"/>
          </a:xfrm>
          <a:prstGeom prst="star10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latin typeface="+mj-lt"/>
              <a:cs typeface="Calibri" panose="020F0502020204030204" pitchFamily="34" charset="0"/>
            </a:endParaRPr>
          </a:p>
        </p:txBody>
      </p:sp>
      <p:sp>
        <p:nvSpPr>
          <p:cNvPr id="10" name="Estrella: 10 puntas 56">
            <a:extLst>
              <a:ext uri="{FF2B5EF4-FFF2-40B4-BE49-F238E27FC236}">
                <a16:creationId xmlns:a16="http://schemas.microsoft.com/office/drawing/2014/main" id="{70398A95-DB33-0247-36F8-7FCD8FCD7CD1}"/>
              </a:ext>
            </a:extLst>
          </p:cNvPr>
          <p:cNvSpPr/>
          <p:nvPr/>
        </p:nvSpPr>
        <p:spPr>
          <a:xfrm>
            <a:off x="7803730" y="4905541"/>
            <a:ext cx="1430759" cy="641351"/>
          </a:xfrm>
          <a:prstGeom prst="star10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latin typeface="+mj-lt"/>
              <a:cs typeface="Calibri" panose="020F0502020204030204" pitchFamily="34" charset="0"/>
            </a:endParaRPr>
          </a:p>
        </p:txBody>
      </p:sp>
      <p:sp>
        <p:nvSpPr>
          <p:cNvPr id="11" name="Estrella: 10 puntas 55">
            <a:extLst>
              <a:ext uri="{FF2B5EF4-FFF2-40B4-BE49-F238E27FC236}">
                <a16:creationId xmlns:a16="http://schemas.microsoft.com/office/drawing/2014/main" id="{0569E7D5-04A2-1DB7-91B7-CE0EB5C4F158}"/>
              </a:ext>
            </a:extLst>
          </p:cNvPr>
          <p:cNvSpPr/>
          <p:nvPr/>
        </p:nvSpPr>
        <p:spPr>
          <a:xfrm>
            <a:off x="2989020" y="5231999"/>
            <a:ext cx="1639446" cy="687492"/>
          </a:xfrm>
          <a:prstGeom prst="star10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latin typeface="+mj-lt"/>
              <a:cs typeface="Calibri" panose="020F0502020204030204" pitchFamily="34" charset="0"/>
            </a:endParaRPr>
          </a:p>
        </p:txBody>
      </p:sp>
      <p:sp>
        <p:nvSpPr>
          <p:cNvPr id="12" name="Estrella: 10 puntas 53">
            <a:extLst>
              <a:ext uri="{FF2B5EF4-FFF2-40B4-BE49-F238E27FC236}">
                <a16:creationId xmlns:a16="http://schemas.microsoft.com/office/drawing/2014/main" id="{9C1BD917-B834-E106-0148-7A59FCEE36CC}"/>
              </a:ext>
            </a:extLst>
          </p:cNvPr>
          <p:cNvSpPr/>
          <p:nvPr/>
        </p:nvSpPr>
        <p:spPr>
          <a:xfrm>
            <a:off x="2135078" y="5747039"/>
            <a:ext cx="952169" cy="641351"/>
          </a:xfrm>
          <a:prstGeom prst="star10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latin typeface="+mj-lt"/>
              <a:cs typeface="Calibri" panose="020F0502020204030204" pitchFamily="34" charset="0"/>
            </a:endParaRPr>
          </a:p>
        </p:txBody>
      </p:sp>
      <p:sp>
        <p:nvSpPr>
          <p:cNvPr id="13" name="Estrella: 10 puntas 52">
            <a:extLst>
              <a:ext uri="{FF2B5EF4-FFF2-40B4-BE49-F238E27FC236}">
                <a16:creationId xmlns:a16="http://schemas.microsoft.com/office/drawing/2014/main" id="{D708FF43-D1A0-A0A1-34F9-D3A9DB4E923D}"/>
              </a:ext>
            </a:extLst>
          </p:cNvPr>
          <p:cNvSpPr/>
          <p:nvPr/>
        </p:nvSpPr>
        <p:spPr>
          <a:xfrm>
            <a:off x="8818903" y="3136263"/>
            <a:ext cx="1424228" cy="591927"/>
          </a:xfrm>
          <a:prstGeom prst="star10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latin typeface="+mj-lt"/>
              <a:cs typeface="Calibri" panose="020F0502020204030204" pitchFamily="34" charset="0"/>
            </a:endParaRPr>
          </a:p>
        </p:txBody>
      </p:sp>
      <p:sp>
        <p:nvSpPr>
          <p:cNvPr id="14" name="Estrella: 10 puntas 51">
            <a:extLst>
              <a:ext uri="{FF2B5EF4-FFF2-40B4-BE49-F238E27FC236}">
                <a16:creationId xmlns:a16="http://schemas.microsoft.com/office/drawing/2014/main" id="{7A11D4CA-FD74-7400-AA72-734DA505EED2}"/>
              </a:ext>
            </a:extLst>
          </p:cNvPr>
          <p:cNvSpPr/>
          <p:nvPr/>
        </p:nvSpPr>
        <p:spPr>
          <a:xfrm>
            <a:off x="9941720" y="2617122"/>
            <a:ext cx="952169" cy="641351"/>
          </a:xfrm>
          <a:prstGeom prst="star10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latin typeface="+mj-lt"/>
              <a:cs typeface="Calibri" panose="020F0502020204030204" pitchFamily="34" charset="0"/>
            </a:endParaRPr>
          </a:p>
        </p:txBody>
      </p:sp>
      <p:sp>
        <p:nvSpPr>
          <p:cNvPr id="15" name="Estrella: 10 puntas 50">
            <a:extLst>
              <a:ext uri="{FF2B5EF4-FFF2-40B4-BE49-F238E27FC236}">
                <a16:creationId xmlns:a16="http://schemas.microsoft.com/office/drawing/2014/main" id="{C0D990CE-98E7-7136-71F6-30DF8814A1D9}"/>
              </a:ext>
            </a:extLst>
          </p:cNvPr>
          <p:cNvSpPr/>
          <p:nvPr/>
        </p:nvSpPr>
        <p:spPr>
          <a:xfrm>
            <a:off x="8202424" y="2640686"/>
            <a:ext cx="952169" cy="641351"/>
          </a:xfrm>
          <a:prstGeom prst="star10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latin typeface="+mj-lt"/>
              <a:cs typeface="Calibri" panose="020F0502020204030204" pitchFamily="34" charset="0"/>
            </a:endParaRPr>
          </a:p>
        </p:txBody>
      </p:sp>
      <p:sp>
        <p:nvSpPr>
          <p:cNvPr id="16" name="Estrella: 10 puntas 49">
            <a:extLst>
              <a:ext uri="{FF2B5EF4-FFF2-40B4-BE49-F238E27FC236}">
                <a16:creationId xmlns:a16="http://schemas.microsoft.com/office/drawing/2014/main" id="{FF684A19-A499-E9AD-D585-BE2B94A69969}"/>
              </a:ext>
            </a:extLst>
          </p:cNvPr>
          <p:cNvSpPr/>
          <p:nvPr/>
        </p:nvSpPr>
        <p:spPr>
          <a:xfrm>
            <a:off x="1317574" y="2743340"/>
            <a:ext cx="952169" cy="641351"/>
          </a:xfrm>
          <a:prstGeom prst="star10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latin typeface="+mj-lt"/>
              <a:cs typeface="Calibri" panose="020F0502020204030204" pitchFamily="34" charset="0"/>
            </a:endParaRPr>
          </a:p>
        </p:txBody>
      </p:sp>
      <p:cxnSp>
        <p:nvCxnSpPr>
          <p:cNvPr id="17" name="Conector angular 66">
            <a:extLst>
              <a:ext uri="{FF2B5EF4-FFF2-40B4-BE49-F238E27FC236}">
                <a16:creationId xmlns:a16="http://schemas.microsoft.com/office/drawing/2014/main" id="{208194ED-344A-5E00-C6AD-E9C04EAE60A6}"/>
              </a:ext>
            </a:extLst>
          </p:cNvPr>
          <p:cNvCxnSpPr>
            <a:cxnSpLocks/>
            <a:stCxn id="8" idx="0"/>
          </p:cNvCxnSpPr>
          <p:nvPr/>
        </p:nvCxnSpPr>
        <p:spPr>
          <a:xfrm rot="5400000" flipH="1" flipV="1">
            <a:off x="6600377" y="911605"/>
            <a:ext cx="438002" cy="1582442"/>
          </a:xfrm>
          <a:prstGeom prst="bentConnector2">
            <a:avLst/>
          </a:prstGeom>
          <a:noFill/>
          <a:ln w="9525" cap="flat" cmpd="sng" algn="ctr">
            <a:solidFill>
              <a:schemeClr val="tx1"/>
            </a:solidFill>
            <a:prstDash val="solid"/>
            <a:headEnd type="oval"/>
            <a:tailEnd type="oval"/>
          </a:ln>
          <a:effectLst/>
        </p:spPr>
      </p:cxnSp>
      <p:cxnSp>
        <p:nvCxnSpPr>
          <p:cNvPr id="18" name="Conector angular 67">
            <a:extLst>
              <a:ext uri="{FF2B5EF4-FFF2-40B4-BE49-F238E27FC236}">
                <a16:creationId xmlns:a16="http://schemas.microsoft.com/office/drawing/2014/main" id="{326A664F-EEE8-C612-F486-70CE257677A2}"/>
              </a:ext>
            </a:extLst>
          </p:cNvPr>
          <p:cNvCxnSpPr>
            <a:cxnSpLocks/>
            <a:endCxn id="48" idx="3"/>
          </p:cNvCxnSpPr>
          <p:nvPr/>
        </p:nvCxnSpPr>
        <p:spPr>
          <a:xfrm rot="10800000">
            <a:off x="6432474" y="3185129"/>
            <a:ext cx="1178128" cy="936166"/>
          </a:xfrm>
          <a:prstGeom prst="bentConnector3">
            <a:avLst>
              <a:gd name="adj1" fmla="val 50000"/>
            </a:avLst>
          </a:prstGeom>
          <a:noFill/>
          <a:ln w="9525" cap="flat" cmpd="sng" algn="ctr">
            <a:solidFill>
              <a:schemeClr val="tx1"/>
            </a:solidFill>
            <a:prstDash val="solid"/>
            <a:headEnd type="oval"/>
            <a:tailEnd type="oval"/>
          </a:ln>
          <a:effectLst/>
        </p:spPr>
      </p:cxnSp>
      <p:cxnSp>
        <p:nvCxnSpPr>
          <p:cNvPr id="19" name="Conector angular 68">
            <a:extLst>
              <a:ext uri="{FF2B5EF4-FFF2-40B4-BE49-F238E27FC236}">
                <a16:creationId xmlns:a16="http://schemas.microsoft.com/office/drawing/2014/main" id="{4056FB99-534E-2860-A83F-C07837931C71}"/>
              </a:ext>
            </a:extLst>
          </p:cNvPr>
          <p:cNvCxnSpPr>
            <a:cxnSpLocks/>
            <a:endCxn id="42" idx="0"/>
          </p:cNvCxnSpPr>
          <p:nvPr/>
        </p:nvCxnSpPr>
        <p:spPr>
          <a:xfrm>
            <a:off x="3871416" y="1578854"/>
            <a:ext cx="1498684" cy="361139"/>
          </a:xfrm>
          <a:prstGeom prst="bentConnector2">
            <a:avLst/>
          </a:prstGeom>
          <a:noFill/>
          <a:ln w="9525" cap="flat" cmpd="sng" algn="ctr">
            <a:solidFill>
              <a:schemeClr val="tx1"/>
            </a:solidFill>
            <a:prstDash val="solid"/>
            <a:headEnd type="oval"/>
            <a:tailEnd type="oval"/>
          </a:ln>
          <a:effectLst/>
        </p:spPr>
      </p:cxnSp>
      <p:cxnSp>
        <p:nvCxnSpPr>
          <p:cNvPr id="20" name="Conector angular 69">
            <a:extLst>
              <a:ext uri="{FF2B5EF4-FFF2-40B4-BE49-F238E27FC236}">
                <a16:creationId xmlns:a16="http://schemas.microsoft.com/office/drawing/2014/main" id="{4D1BBBBE-7B7B-26B0-B20B-E1634063813D}"/>
              </a:ext>
            </a:extLst>
          </p:cNvPr>
          <p:cNvCxnSpPr>
            <a:cxnSpLocks/>
            <a:stCxn id="46" idx="2"/>
          </p:cNvCxnSpPr>
          <p:nvPr/>
        </p:nvCxnSpPr>
        <p:spPr>
          <a:xfrm rot="5400000">
            <a:off x="4002347" y="2740084"/>
            <a:ext cx="517743" cy="2226060"/>
          </a:xfrm>
          <a:prstGeom prst="bentConnector2">
            <a:avLst/>
          </a:prstGeom>
          <a:noFill/>
          <a:ln w="9525" cap="flat" cmpd="sng" algn="ctr">
            <a:solidFill>
              <a:schemeClr val="tx1"/>
            </a:solidFill>
            <a:prstDash val="solid"/>
            <a:headEnd type="oval"/>
            <a:tailEnd type="oval"/>
          </a:ln>
          <a:effectLst/>
        </p:spPr>
      </p:cxnSp>
      <p:sp>
        <p:nvSpPr>
          <p:cNvPr id="21" name="CuadroTexto 10">
            <a:extLst>
              <a:ext uri="{FF2B5EF4-FFF2-40B4-BE49-F238E27FC236}">
                <a16:creationId xmlns:a16="http://schemas.microsoft.com/office/drawing/2014/main" id="{6774B266-94CB-E088-E978-B0F95B0D38E8}"/>
              </a:ext>
            </a:extLst>
          </p:cNvPr>
          <p:cNvSpPr txBox="1"/>
          <p:nvPr/>
        </p:nvSpPr>
        <p:spPr>
          <a:xfrm>
            <a:off x="838216" y="1273137"/>
            <a:ext cx="3376103" cy="347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US"/>
            </a:defPPr>
            <a:lvl1pPr>
              <a:defRPr sz="3200" b="1">
                <a:solidFill>
                  <a:schemeClr val="accent2">
                    <a:lumMod val="40000"/>
                    <a:lumOff val="60000"/>
                  </a:schemeClr>
                </a:solidFill>
                <a:latin typeface="Helvetica" panose="020B0604020202020204" pitchFamily="34" charset="0"/>
                <a:ea typeface="ヒラギノ角ゴ ProN W3" charset="-128"/>
                <a:cs typeface="Helvetica" panose="020B0604020202020204" pitchFamily="34" charset="0"/>
              </a:defRPr>
            </a:lvl1pPr>
            <a:lvl2pPr marL="742950" indent="-28575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</a:defRPr>
            </a:lvl2pPr>
            <a:lvl3pPr marL="1143000" indent="-22860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</a:defRPr>
            </a:lvl3pPr>
            <a:lvl4pPr marL="1600200" indent="-22860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</a:defRPr>
            </a:lvl4pPr>
            <a:lvl5pPr marL="2057400" indent="-22860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</a:defRPr>
            </a:lvl9pPr>
          </a:lstStyle>
          <a:p>
            <a:pPr>
              <a:defRPr/>
            </a:pPr>
            <a:r>
              <a:rPr lang="es-ES" sz="2000" dirty="0" err="1">
                <a:solidFill>
                  <a:schemeClr val="tx1">
                    <a:lumMod val="75000"/>
                  </a:schemeClr>
                </a:solidFill>
                <a:latin typeface="+mj-lt"/>
                <a:ea typeface="ヒラギノ角ゴ ProN W3"/>
                <a:cs typeface="Calibri" panose="020F0502020204030204" pitchFamily="34" charset="0"/>
              </a:rPr>
              <a:t>Customer</a:t>
            </a:r>
            <a:r>
              <a:rPr lang="es-ES" sz="2000" dirty="0">
                <a:solidFill>
                  <a:schemeClr val="tx1">
                    <a:lumMod val="75000"/>
                  </a:schemeClr>
                </a:solidFill>
                <a:latin typeface="+mj-lt"/>
                <a:ea typeface="ヒラギノ角ゴ ProN W3"/>
                <a:cs typeface="Calibri" panose="020F0502020204030204" pitchFamily="34" charset="0"/>
              </a:rPr>
              <a:t> </a:t>
            </a:r>
            <a:r>
              <a:rPr lang="es-ES" sz="2000" dirty="0" err="1">
                <a:solidFill>
                  <a:schemeClr val="tx1">
                    <a:lumMod val="75000"/>
                  </a:schemeClr>
                </a:solidFill>
                <a:latin typeface="+mj-lt"/>
                <a:ea typeface="ヒラギノ角ゴ ProN W3"/>
                <a:cs typeface="Calibri" panose="020F0502020204030204" pitchFamily="34" charset="0"/>
              </a:rPr>
              <a:t>Experience</a:t>
            </a:r>
            <a:endParaRPr lang="es-ES" sz="2000" dirty="0">
              <a:solidFill>
                <a:schemeClr val="tx1">
                  <a:lumMod val="75000"/>
                </a:schemeClr>
              </a:solidFill>
              <a:latin typeface="+mj-lt"/>
              <a:ea typeface="ヒラギノ角ゴ ProN W3"/>
              <a:cs typeface="Calibri" panose="020F0502020204030204" pitchFamily="34" charset="0"/>
            </a:endParaRPr>
          </a:p>
        </p:txBody>
      </p:sp>
      <p:sp>
        <p:nvSpPr>
          <p:cNvPr id="22" name="CuadroTexto 11">
            <a:extLst>
              <a:ext uri="{FF2B5EF4-FFF2-40B4-BE49-F238E27FC236}">
                <a16:creationId xmlns:a16="http://schemas.microsoft.com/office/drawing/2014/main" id="{2B772E92-34F8-81D6-1D60-6B3D27966682}"/>
              </a:ext>
            </a:extLst>
          </p:cNvPr>
          <p:cNvSpPr txBox="1"/>
          <p:nvPr/>
        </p:nvSpPr>
        <p:spPr>
          <a:xfrm>
            <a:off x="849564" y="1691417"/>
            <a:ext cx="38029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buClr>
                <a:srgbClr val="2694B6"/>
              </a:buClr>
              <a:buSzPct val="130000"/>
              <a:buFont typeface="Arial" panose="020B0604020202020204" pitchFamily="34" charset="0"/>
              <a:buChar char="•"/>
            </a:pPr>
            <a:r>
              <a:rPr lang="en-US" sz="1200" dirty="0">
                <a:latin typeface="+mj-lt"/>
                <a:ea typeface="ヒラギノ角ゴ ProN W3"/>
                <a:cs typeface="Calibri" panose="020F0502020204030204" pitchFamily="34" charset="0"/>
                <a:sym typeface="Gill Sans"/>
              </a:rPr>
              <a:t>Response to </a:t>
            </a:r>
            <a:r>
              <a:rPr lang="en-US" sz="1200" b="1" dirty="0">
                <a:latin typeface="+mj-lt"/>
                <a:ea typeface="ヒラギノ角ゴ ProN W3"/>
                <a:cs typeface="Calibri" panose="020F0502020204030204" pitchFamily="34" charset="0"/>
                <a:sym typeface="Gill Sans"/>
              </a:rPr>
              <a:t>business needs </a:t>
            </a:r>
            <a:r>
              <a:rPr lang="en-US" sz="1200" dirty="0">
                <a:latin typeface="+mj-lt"/>
                <a:ea typeface="ヒラギノ角ゴ ProN W3"/>
                <a:cs typeface="Calibri" panose="020F0502020204030204" pitchFamily="34" charset="0"/>
                <a:sym typeface="Gill Sans"/>
              </a:rPr>
              <a:t>(who and what for the APIs are going to be used?).</a:t>
            </a:r>
          </a:p>
          <a:p>
            <a:pPr marL="180975" indent="-180975">
              <a:buClr>
                <a:srgbClr val="2694B6"/>
              </a:buClr>
              <a:buSzPct val="130000"/>
              <a:buFont typeface="Arial" panose="020B0604020202020204" pitchFamily="34" charset="0"/>
              <a:buChar char="•"/>
            </a:pPr>
            <a:r>
              <a:rPr lang="en-US" sz="1200" dirty="0">
                <a:latin typeface="+mj-lt"/>
                <a:ea typeface="ヒラギノ角ゴ ProN W3"/>
                <a:cs typeface="Calibri" panose="020F0502020204030204" pitchFamily="34" charset="0"/>
                <a:sym typeface="Gill Sans"/>
              </a:rPr>
              <a:t>Enhance </a:t>
            </a:r>
            <a:r>
              <a:rPr lang="en-US" sz="1200" b="1" dirty="0">
                <a:latin typeface="+mj-lt"/>
                <a:ea typeface="ヒラギノ角ゴ ProN W3"/>
                <a:cs typeface="Calibri" panose="020F0502020204030204" pitchFamily="34" charset="0"/>
                <a:sym typeface="Gill Sans"/>
              </a:rPr>
              <a:t>agility</a:t>
            </a:r>
            <a:r>
              <a:rPr lang="en-US" sz="1200" dirty="0">
                <a:latin typeface="+mj-lt"/>
                <a:ea typeface="ヒラギノ角ゴ ProN W3"/>
                <a:cs typeface="Calibri" panose="020F0502020204030204" pitchFamily="34" charset="0"/>
                <a:sym typeface="Gill Sans"/>
              </a:rPr>
              <a:t> in the relationship with our customers.</a:t>
            </a:r>
          </a:p>
          <a:p>
            <a:pPr marL="180975" indent="-180975">
              <a:buClr>
                <a:srgbClr val="2694B6"/>
              </a:buClr>
              <a:buSzPct val="130000"/>
              <a:buFont typeface="Arial" panose="020B0604020202020204" pitchFamily="34" charset="0"/>
              <a:buChar char="•"/>
            </a:pPr>
            <a:r>
              <a:rPr lang="es-ES" sz="1200" b="1" dirty="0" err="1">
                <a:latin typeface="+mj-lt"/>
                <a:cs typeface="Calibri" panose="020F0502020204030204" pitchFamily="34" charset="0"/>
              </a:rPr>
              <a:t>Developer-oriented</a:t>
            </a:r>
            <a:r>
              <a:rPr lang="en-US" sz="1200" dirty="0">
                <a:latin typeface="+mj-lt"/>
                <a:cs typeface="Calibri" panose="020F0502020204030204" pitchFamily="34" charset="0"/>
                <a:sym typeface="Gill Sans"/>
              </a:rPr>
              <a:t>.</a:t>
            </a:r>
            <a:endParaRPr lang="es-ES" sz="1200" dirty="0">
              <a:latin typeface="+mj-lt"/>
              <a:cs typeface="Calibri" panose="020F0502020204030204" pitchFamily="34" charset="0"/>
              <a:sym typeface="Gill Sans"/>
            </a:endParaRPr>
          </a:p>
        </p:txBody>
      </p:sp>
      <p:sp>
        <p:nvSpPr>
          <p:cNvPr id="23" name="CuadroTexto 12">
            <a:extLst>
              <a:ext uri="{FF2B5EF4-FFF2-40B4-BE49-F238E27FC236}">
                <a16:creationId xmlns:a16="http://schemas.microsoft.com/office/drawing/2014/main" id="{DB365DFC-8A06-3387-AB2C-5F7EF3878A72}"/>
              </a:ext>
            </a:extLst>
          </p:cNvPr>
          <p:cNvSpPr txBox="1"/>
          <p:nvPr/>
        </p:nvSpPr>
        <p:spPr>
          <a:xfrm>
            <a:off x="7764291" y="1280324"/>
            <a:ext cx="3376103" cy="347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US"/>
            </a:defPPr>
            <a:lvl1pPr>
              <a:defRPr b="1">
                <a:solidFill>
                  <a:srgbClr val="00B0F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742950" indent="-28575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</a:defRPr>
            </a:lvl2pPr>
            <a:lvl3pPr marL="1143000" indent="-22860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</a:defRPr>
            </a:lvl3pPr>
            <a:lvl4pPr marL="1600200" indent="-22860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</a:defRPr>
            </a:lvl4pPr>
            <a:lvl5pPr marL="2057400" indent="-22860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</a:defRPr>
            </a:lvl9pPr>
          </a:lstStyle>
          <a:p>
            <a:r>
              <a:rPr lang="es-ES" sz="2000" dirty="0" err="1">
                <a:solidFill>
                  <a:schemeClr val="tx1">
                    <a:lumMod val="75000"/>
                  </a:schemeClr>
                </a:solidFill>
                <a:latin typeface="+mj-lt"/>
                <a:ea typeface="ヒラギノ角ゴ ProN W3"/>
                <a:cs typeface="Calibri" panose="020F0502020204030204" pitchFamily="34" charset="0"/>
              </a:rPr>
              <a:t>Reliability</a:t>
            </a:r>
            <a:endParaRPr lang="es-ES" sz="2000" dirty="0">
              <a:solidFill>
                <a:schemeClr val="tx1">
                  <a:lumMod val="75000"/>
                </a:schemeClr>
              </a:solidFill>
              <a:latin typeface="+mj-lt"/>
              <a:ea typeface="ヒラギノ角ゴ ProN W3"/>
              <a:cs typeface="Calibri" panose="020F0502020204030204" pitchFamily="34" charset="0"/>
            </a:endParaRPr>
          </a:p>
        </p:txBody>
      </p:sp>
      <p:sp>
        <p:nvSpPr>
          <p:cNvPr id="24" name="CuadroTexto 13">
            <a:extLst>
              <a:ext uri="{FF2B5EF4-FFF2-40B4-BE49-F238E27FC236}">
                <a16:creationId xmlns:a16="http://schemas.microsoft.com/office/drawing/2014/main" id="{D5A5BE17-8C52-CA32-05D0-9D21C6B53EF1}"/>
              </a:ext>
            </a:extLst>
          </p:cNvPr>
          <p:cNvSpPr txBox="1"/>
          <p:nvPr/>
        </p:nvSpPr>
        <p:spPr>
          <a:xfrm>
            <a:off x="7745528" y="1627757"/>
            <a:ext cx="39388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273050" indent="-273050">
              <a:buClr>
                <a:schemeClr val="tx2"/>
              </a:buClr>
              <a:buSzPct val="130000"/>
              <a:buFont typeface="Arial" panose="020B0604020202020204" pitchFamily="34" charset="0"/>
              <a:buChar char="•"/>
              <a:defRPr sz="1200">
                <a:solidFill>
                  <a:schemeClr val="tx2"/>
                </a:solidFill>
                <a:latin typeface="Arial" panose="020B0604020202020204" pitchFamily="34" charset="0"/>
                <a:ea typeface="ヒラギノ角ゴ ProN W3"/>
                <a:cs typeface="Arial" panose="020B0604020202020204" pitchFamily="34" charset="0"/>
              </a:defRPr>
            </a:lvl1pPr>
          </a:lstStyle>
          <a:p>
            <a:pPr marL="180975" indent="-180975">
              <a:buClr>
                <a:srgbClr val="2694B6"/>
              </a:buClr>
              <a:defRPr/>
            </a:pPr>
            <a:r>
              <a:rPr lang="en-US" b="1" kern="0" dirty="0">
                <a:solidFill>
                  <a:schemeClr val="tx1"/>
                </a:solidFill>
                <a:latin typeface="+mj-lt"/>
                <a:cs typeface="Calibri" panose="020F0502020204030204" pitchFamily="34" charset="0"/>
              </a:rPr>
              <a:t>Tokenization</a:t>
            </a:r>
            <a:r>
              <a:rPr lang="en-US" kern="0" dirty="0">
                <a:solidFill>
                  <a:schemeClr val="tx1"/>
                </a:solidFill>
                <a:latin typeface="+mj-lt"/>
                <a:cs typeface="Calibri" panose="020F0502020204030204" pitchFamily="34" charset="0"/>
              </a:rPr>
              <a:t> criteria and </a:t>
            </a:r>
            <a:r>
              <a:rPr lang="en-US" b="1" kern="0" dirty="0" err="1">
                <a:solidFill>
                  <a:schemeClr val="tx1"/>
                </a:solidFill>
                <a:latin typeface="+mj-lt"/>
                <a:cs typeface="Calibri" panose="020F0502020204030204" pitchFamily="34" charset="0"/>
              </a:rPr>
              <a:t>Auth</a:t>
            </a:r>
            <a:r>
              <a:rPr lang="en-US" b="1" kern="0" dirty="0">
                <a:solidFill>
                  <a:schemeClr val="tx1"/>
                </a:solidFill>
                <a:latin typeface="+mj-lt"/>
                <a:cs typeface="Calibri" panose="020F0502020204030204" pitchFamily="34" charset="0"/>
              </a:rPr>
              <a:t> 2.0 </a:t>
            </a:r>
            <a:r>
              <a:rPr lang="en-US" kern="0" dirty="0">
                <a:solidFill>
                  <a:schemeClr val="tx1"/>
                </a:solidFill>
                <a:latin typeface="+mj-lt"/>
                <a:cs typeface="Calibri" panose="020F0502020204030204" pitchFamily="34" charset="0"/>
              </a:rPr>
              <a:t>authentication.</a:t>
            </a:r>
          </a:p>
          <a:p>
            <a:pPr marL="180975" indent="-180975">
              <a:buClr>
                <a:srgbClr val="2694B6"/>
              </a:buClr>
              <a:defRPr/>
            </a:pPr>
            <a:r>
              <a:rPr lang="en-US" kern="0" dirty="0">
                <a:solidFill>
                  <a:schemeClr val="tx1"/>
                </a:solidFill>
                <a:latin typeface="+mj-lt"/>
                <a:cs typeface="Calibri" panose="020F0502020204030204" pitchFamily="34" charset="0"/>
              </a:rPr>
              <a:t>End-to-end traceability of all Architecture layers to ensure </a:t>
            </a:r>
            <a:r>
              <a:rPr lang="en-US" b="1" kern="0" dirty="0">
                <a:solidFill>
                  <a:schemeClr val="tx1"/>
                </a:solidFill>
                <a:latin typeface="+mj-lt"/>
                <a:cs typeface="Calibri" panose="020F0502020204030204" pitchFamily="34" charset="0"/>
              </a:rPr>
              <a:t>performance</a:t>
            </a:r>
            <a:r>
              <a:rPr lang="en-US" kern="0" dirty="0">
                <a:solidFill>
                  <a:schemeClr val="tx1"/>
                </a:solidFill>
                <a:latin typeface="+mj-lt"/>
                <a:cs typeface="Calibri" panose="020F0502020204030204" pitchFamily="34" charset="0"/>
              </a:rPr>
              <a:t>.</a:t>
            </a:r>
          </a:p>
          <a:p>
            <a:pPr marL="180975" indent="-180975">
              <a:buClr>
                <a:srgbClr val="2694B6"/>
              </a:buClr>
              <a:defRPr/>
            </a:pPr>
            <a:r>
              <a:rPr lang="en-US" b="1" kern="0" dirty="0">
                <a:solidFill>
                  <a:schemeClr val="tx1"/>
                </a:solidFill>
                <a:latin typeface="+mj-lt"/>
                <a:cs typeface="Calibri" panose="020F0502020204030204" pitchFamily="34" charset="0"/>
              </a:rPr>
              <a:t>Stability</a:t>
            </a:r>
            <a:r>
              <a:rPr lang="en-US" kern="0" dirty="0">
                <a:solidFill>
                  <a:schemeClr val="tx1"/>
                </a:solidFill>
                <a:latin typeface="+mj-lt"/>
                <a:cs typeface="Calibri" panose="020F0502020204030204" pitchFamily="34" charset="0"/>
              </a:rPr>
              <a:t> of back-end systems.</a:t>
            </a:r>
          </a:p>
          <a:p>
            <a:pPr marL="180975" indent="-180975">
              <a:buClr>
                <a:srgbClr val="2694B6"/>
              </a:buClr>
              <a:defRPr/>
            </a:pPr>
            <a:r>
              <a:rPr lang="en-US" kern="0" dirty="0">
                <a:solidFill>
                  <a:schemeClr val="tx1"/>
                </a:solidFill>
                <a:latin typeface="+mj-lt"/>
                <a:cs typeface="Calibri" panose="020F0502020204030204" pitchFamily="34" charset="0"/>
              </a:rPr>
              <a:t>Implementation and standardization of </a:t>
            </a:r>
            <a:r>
              <a:rPr lang="en-US" b="1" kern="0" dirty="0">
                <a:solidFill>
                  <a:schemeClr val="tx1"/>
                </a:solidFill>
                <a:latin typeface="+mj-lt"/>
                <a:cs typeface="Calibri" panose="020F0502020204030204" pitchFamily="34" charset="0"/>
              </a:rPr>
              <a:t>error codes</a:t>
            </a:r>
            <a:r>
              <a:rPr lang="en-US" kern="0" dirty="0">
                <a:solidFill>
                  <a:schemeClr val="tx1"/>
                </a:solidFill>
                <a:latin typeface="+mj-lt"/>
                <a:cs typeface="Calibri" panose="020F0502020204030204" pitchFamily="34" charset="0"/>
              </a:rPr>
              <a:t>.</a:t>
            </a:r>
            <a:endParaRPr lang="es-ES" kern="0" dirty="0">
              <a:solidFill>
                <a:schemeClr val="tx1"/>
              </a:solidFill>
              <a:latin typeface="+mj-lt"/>
              <a:cs typeface="Calibri" panose="020F0502020204030204" pitchFamily="34" charset="0"/>
            </a:endParaRPr>
          </a:p>
        </p:txBody>
      </p:sp>
      <p:sp>
        <p:nvSpPr>
          <p:cNvPr id="25" name="Rectángulo 14">
            <a:extLst>
              <a:ext uri="{FF2B5EF4-FFF2-40B4-BE49-F238E27FC236}">
                <a16:creationId xmlns:a16="http://schemas.microsoft.com/office/drawing/2014/main" id="{41DD0245-4E87-6309-294C-0A86ECD4F04F}"/>
              </a:ext>
            </a:extLst>
          </p:cNvPr>
          <p:cNvSpPr/>
          <p:nvPr/>
        </p:nvSpPr>
        <p:spPr>
          <a:xfrm>
            <a:off x="1348072" y="2888277"/>
            <a:ext cx="95409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200" b="1" i="1" dirty="0">
                <a:latin typeface="+mj-lt"/>
                <a:ea typeface="ヒラギノ角ゴ ProN W3"/>
                <a:cs typeface="Calibri" panose="020F0502020204030204" pitchFamily="34" charset="0"/>
                <a:sym typeface="Gill Sans"/>
              </a:rPr>
              <a:t>[</a:t>
            </a:r>
            <a:r>
              <a:rPr lang="es-ES" sz="1200" b="1" i="1" dirty="0" err="1">
                <a:latin typeface="+mj-lt"/>
                <a:ea typeface="ヒラギノ角ゴ ProN W3"/>
                <a:cs typeface="Calibri" panose="020F0502020204030204" pitchFamily="34" charset="0"/>
                <a:sym typeface="Gill Sans"/>
              </a:rPr>
              <a:t>Useful</a:t>
            </a:r>
            <a:r>
              <a:rPr lang="es-ES" sz="1200" b="1" i="1" dirty="0">
                <a:latin typeface="+mj-lt"/>
                <a:ea typeface="ヒラギノ角ゴ ProN W3"/>
                <a:cs typeface="Calibri" panose="020F0502020204030204" pitchFamily="34" charset="0"/>
                <a:sym typeface="Gill Sans"/>
              </a:rPr>
              <a:t>]</a:t>
            </a:r>
          </a:p>
        </p:txBody>
      </p:sp>
      <p:sp>
        <p:nvSpPr>
          <p:cNvPr id="26" name="Rectángulo 15">
            <a:extLst>
              <a:ext uri="{FF2B5EF4-FFF2-40B4-BE49-F238E27FC236}">
                <a16:creationId xmlns:a16="http://schemas.microsoft.com/office/drawing/2014/main" id="{35D758F6-9710-8C83-8973-F403CEBC82A9}"/>
              </a:ext>
            </a:extLst>
          </p:cNvPr>
          <p:cNvSpPr/>
          <p:nvPr/>
        </p:nvSpPr>
        <p:spPr>
          <a:xfrm>
            <a:off x="8013032" y="2813012"/>
            <a:ext cx="135382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200" b="1" i="1" dirty="0">
                <a:latin typeface="+mj-lt"/>
                <a:ea typeface="ヒラギノ角ゴ ProN W3"/>
                <a:cs typeface="Calibri" panose="020F0502020204030204" pitchFamily="34" charset="0"/>
                <a:sym typeface="Gill Sans"/>
              </a:rPr>
              <a:t>[</a:t>
            </a:r>
            <a:r>
              <a:rPr lang="es-ES" sz="1200" b="1" i="1" dirty="0" err="1">
                <a:latin typeface="+mj-lt"/>
                <a:ea typeface="ヒラギノ角ゴ ProN W3"/>
                <a:cs typeface="Calibri" panose="020F0502020204030204" pitchFamily="34" charset="0"/>
                <a:sym typeface="Gill Sans"/>
              </a:rPr>
              <a:t>Stable</a:t>
            </a:r>
            <a:r>
              <a:rPr lang="es-ES" sz="1200" b="1" i="1" dirty="0">
                <a:latin typeface="+mj-lt"/>
                <a:ea typeface="ヒラギノ角ゴ ProN W3"/>
                <a:cs typeface="Calibri" panose="020F0502020204030204" pitchFamily="34" charset="0"/>
                <a:sym typeface="Gill Sans"/>
              </a:rPr>
              <a:t>]</a:t>
            </a:r>
          </a:p>
        </p:txBody>
      </p:sp>
      <p:sp>
        <p:nvSpPr>
          <p:cNvPr id="27" name="Rectángulo 16">
            <a:extLst>
              <a:ext uri="{FF2B5EF4-FFF2-40B4-BE49-F238E27FC236}">
                <a16:creationId xmlns:a16="http://schemas.microsoft.com/office/drawing/2014/main" id="{3AD41C29-15B7-FFF4-72CC-31D9D91C2A0D}"/>
              </a:ext>
            </a:extLst>
          </p:cNvPr>
          <p:cNvSpPr/>
          <p:nvPr/>
        </p:nvSpPr>
        <p:spPr>
          <a:xfrm>
            <a:off x="8644231" y="3281599"/>
            <a:ext cx="181629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200" b="1" i="1" dirty="0">
                <a:latin typeface="+mj-lt"/>
                <a:ea typeface="ヒラギノ角ゴ ProN W3"/>
                <a:cs typeface="Calibri" panose="020F0502020204030204" pitchFamily="34" charset="0"/>
                <a:sym typeface="Gill Sans"/>
              </a:rPr>
              <a:t>[Performance]</a:t>
            </a:r>
          </a:p>
        </p:txBody>
      </p:sp>
      <p:sp>
        <p:nvSpPr>
          <p:cNvPr id="28" name="Rectángulo 17">
            <a:extLst>
              <a:ext uri="{FF2B5EF4-FFF2-40B4-BE49-F238E27FC236}">
                <a16:creationId xmlns:a16="http://schemas.microsoft.com/office/drawing/2014/main" id="{28D20EC5-547A-DF31-84A0-93842FC3853B}"/>
              </a:ext>
            </a:extLst>
          </p:cNvPr>
          <p:cNvSpPr/>
          <p:nvPr/>
        </p:nvSpPr>
        <p:spPr>
          <a:xfrm>
            <a:off x="9712169" y="2791222"/>
            <a:ext cx="146087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200" b="1" i="1" dirty="0">
                <a:latin typeface="+mj-lt"/>
                <a:ea typeface="ヒラギノ角ゴ ProN W3"/>
                <a:cs typeface="Calibri" panose="020F0502020204030204" pitchFamily="34" charset="0"/>
                <a:sym typeface="Gill Sans"/>
              </a:rPr>
              <a:t>[</a:t>
            </a:r>
            <a:r>
              <a:rPr lang="es-ES" sz="1200" b="1" i="1" dirty="0" err="1">
                <a:latin typeface="+mj-lt"/>
                <a:ea typeface="ヒラギノ角ゴ ProN W3"/>
                <a:cs typeface="Calibri" panose="020F0502020204030204" pitchFamily="34" charset="0"/>
                <a:sym typeface="Gill Sans"/>
              </a:rPr>
              <a:t>Safe</a:t>
            </a:r>
            <a:r>
              <a:rPr lang="es-ES" sz="1200" b="1" i="1" dirty="0">
                <a:latin typeface="+mj-lt"/>
                <a:ea typeface="ヒラギノ角ゴ ProN W3"/>
                <a:cs typeface="Calibri" panose="020F0502020204030204" pitchFamily="34" charset="0"/>
                <a:sym typeface="Gill Sans"/>
              </a:rPr>
              <a:t>]</a:t>
            </a:r>
          </a:p>
        </p:txBody>
      </p:sp>
      <p:grpSp>
        <p:nvGrpSpPr>
          <p:cNvPr id="29" name="Grupo 18">
            <a:extLst>
              <a:ext uri="{FF2B5EF4-FFF2-40B4-BE49-F238E27FC236}">
                <a16:creationId xmlns:a16="http://schemas.microsoft.com/office/drawing/2014/main" id="{90376FED-C961-9FD5-14A4-31A346271A18}"/>
              </a:ext>
            </a:extLst>
          </p:cNvPr>
          <p:cNvGrpSpPr/>
          <p:nvPr/>
        </p:nvGrpSpPr>
        <p:grpSpPr>
          <a:xfrm>
            <a:off x="7803728" y="3946795"/>
            <a:ext cx="3381604" cy="1405337"/>
            <a:chOff x="857638" y="4451230"/>
            <a:chExt cx="3381604" cy="1405337"/>
          </a:xfrm>
        </p:grpSpPr>
        <p:sp>
          <p:nvSpPr>
            <p:cNvPr id="30" name="CuadroTexto 19">
              <a:extLst>
                <a:ext uri="{FF2B5EF4-FFF2-40B4-BE49-F238E27FC236}">
                  <a16:creationId xmlns:a16="http://schemas.microsoft.com/office/drawing/2014/main" id="{C109498A-84BF-0341-0FF8-4D0828F3F97D}"/>
                </a:ext>
              </a:extLst>
            </p:cNvPr>
            <p:cNvSpPr txBox="1"/>
            <p:nvPr/>
          </p:nvSpPr>
          <p:spPr>
            <a:xfrm>
              <a:off x="863139" y="4451230"/>
              <a:ext cx="3376103" cy="347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>
                <a:defRPr b="1">
                  <a:solidFill>
                    <a:srgbClr val="00B0F0"/>
                  </a:solidFill>
                  <a:latin typeface="Helvetica" panose="020B0604020202020204" pitchFamily="34" charset="0"/>
                  <a:cs typeface="Helvetica" panose="020B0604020202020204" pitchFamily="34" charset="0"/>
                </a:defRPr>
              </a:lvl1pPr>
              <a:lvl2pPr marL="742950" indent="-285750"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ヒラギノ角ゴ ProN W3" charset="-128"/>
                </a:defRPr>
              </a:lvl2pPr>
              <a:lvl3pPr marL="1143000" indent="-228600"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ヒラギノ角ゴ ProN W3" charset="-128"/>
                </a:defRPr>
              </a:lvl3pPr>
              <a:lvl4pPr marL="1600200" indent="-228600"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ヒラギノ角ゴ ProN W3" charset="-128"/>
                </a:defRPr>
              </a:lvl4pPr>
              <a:lvl5pPr marL="2057400" indent="-228600"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ヒラギノ角ゴ ProN W3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ヒラギノ角ゴ ProN W3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ヒラギノ角ゴ ProN W3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ヒラギノ角ゴ ProN W3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ヒラギノ角ゴ ProN W3" charset="-128"/>
                </a:defRPr>
              </a:lvl9pPr>
            </a:lstStyle>
            <a:p>
              <a:r>
                <a:rPr lang="es-ES" sz="2000" dirty="0" err="1">
                  <a:solidFill>
                    <a:schemeClr val="tx1">
                      <a:lumMod val="75000"/>
                    </a:schemeClr>
                  </a:solidFill>
                  <a:latin typeface="+mj-lt"/>
                  <a:ea typeface="ヒラギノ角ゴ ProN W3"/>
                  <a:cs typeface="Calibri" panose="020F0502020204030204" pitchFamily="34" charset="0"/>
                </a:rPr>
                <a:t>Scalability</a:t>
              </a:r>
              <a:endParaRPr lang="es-ES" sz="2000" dirty="0">
                <a:solidFill>
                  <a:schemeClr val="tx1">
                    <a:lumMod val="75000"/>
                  </a:schemeClr>
                </a:solidFill>
                <a:latin typeface="+mj-lt"/>
                <a:ea typeface="ヒラギノ角ゴ ProN W3"/>
                <a:cs typeface="Calibri" panose="020F0502020204030204" pitchFamily="34" charset="0"/>
              </a:endParaRPr>
            </a:p>
          </p:txBody>
        </p:sp>
        <p:sp>
          <p:nvSpPr>
            <p:cNvPr id="31" name="CuadroTexto 20">
              <a:extLst>
                <a:ext uri="{FF2B5EF4-FFF2-40B4-BE49-F238E27FC236}">
                  <a16:creationId xmlns:a16="http://schemas.microsoft.com/office/drawing/2014/main" id="{63E9F63C-C3E1-4ABC-A217-2C4F01C40095}"/>
                </a:ext>
              </a:extLst>
            </p:cNvPr>
            <p:cNvSpPr txBox="1"/>
            <p:nvPr/>
          </p:nvSpPr>
          <p:spPr>
            <a:xfrm>
              <a:off x="863139" y="4846332"/>
              <a:ext cx="2925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180975" indent="-180975">
                <a:buClr>
                  <a:schemeClr val="tx2"/>
                </a:buClr>
                <a:buSzPct val="130000"/>
                <a:buFont typeface="Arial" panose="020B0604020202020204" pitchFamily="34" charset="0"/>
                <a:buChar char="•"/>
                <a:defRPr sz="1200">
                  <a:solidFill>
                    <a:schemeClr val="tx2"/>
                  </a:solidFill>
                  <a:latin typeface="Arial" panose="020B0604020202020204" pitchFamily="34" charset="0"/>
                  <a:ea typeface="ヒラギノ角ゴ ProN W3"/>
                  <a:cs typeface="Arial" panose="020B0604020202020204" pitchFamily="34" charset="0"/>
                </a:defRPr>
              </a:lvl1pPr>
            </a:lstStyle>
            <a:p>
              <a:pPr>
                <a:buClr>
                  <a:srgbClr val="2694B6"/>
                </a:buClr>
              </a:pPr>
              <a:r>
                <a:rPr lang="en-US" b="1" dirty="0">
                  <a:solidFill>
                    <a:schemeClr val="tx1"/>
                  </a:solidFill>
                  <a:latin typeface="+mj-lt"/>
                  <a:cs typeface="Calibri" panose="020F0502020204030204" pitchFamily="34" charset="0"/>
                  <a:sym typeface="Gill Sans"/>
                </a:rPr>
                <a:t>Demand</a:t>
              </a:r>
              <a:r>
                <a:rPr lang="en-US" dirty="0">
                  <a:solidFill>
                    <a:schemeClr val="tx1"/>
                  </a:solidFill>
                  <a:latin typeface="+mj-lt"/>
                  <a:cs typeface="Calibri" panose="020F0502020204030204" pitchFamily="34" charset="0"/>
                  <a:sym typeface="Gill Sans"/>
                </a:rPr>
                <a:t> planning.</a:t>
              </a:r>
            </a:p>
            <a:p>
              <a:pPr>
                <a:buClr>
                  <a:srgbClr val="2694B6"/>
                </a:buClr>
              </a:pPr>
              <a:r>
                <a:rPr lang="en-US" dirty="0">
                  <a:solidFill>
                    <a:schemeClr val="tx1"/>
                  </a:solidFill>
                  <a:latin typeface="+mj-lt"/>
                  <a:cs typeface="Calibri" panose="020F0502020204030204" pitchFamily="34" charset="0"/>
                  <a:sym typeface="Gill Sans"/>
                </a:rPr>
                <a:t>Definition of evolution </a:t>
              </a:r>
              <a:r>
                <a:rPr lang="en-US" b="1" dirty="0">
                  <a:solidFill>
                    <a:schemeClr val="tx1"/>
                  </a:solidFill>
                  <a:latin typeface="+mj-lt"/>
                  <a:cs typeface="Calibri" panose="020F0502020204030204" pitchFamily="34" charset="0"/>
                  <a:sym typeface="Gill Sans"/>
                </a:rPr>
                <a:t>roadmap</a:t>
              </a:r>
              <a:r>
                <a:rPr lang="en-US" dirty="0">
                  <a:solidFill>
                    <a:schemeClr val="tx1"/>
                  </a:solidFill>
                  <a:latin typeface="+mj-lt"/>
                  <a:cs typeface="Calibri" panose="020F0502020204030204" pitchFamily="34" charset="0"/>
                  <a:sym typeface="Gill Sans"/>
                </a:rPr>
                <a:t>.</a:t>
              </a:r>
              <a:endParaRPr lang="es-ES" kern="0" dirty="0">
                <a:solidFill>
                  <a:schemeClr val="tx1"/>
                </a:solidFill>
                <a:latin typeface="+mj-lt"/>
                <a:cs typeface="Calibri" panose="020F0502020204030204" pitchFamily="34" charset="0"/>
                <a:sym typeface="Calibri"/>
              </a:endParaRPr>
            </a:p>
          </p:txBody>
        </p:sp>
        <p:sp>
          <p:nvSpPr>
            <p:cNvPr id="32" name="Rectángulo 21">
              <a:extLst>
                <a:ext uri="{FF2B5EF4-FFF2-40B4-BE49-F238E27FC236}">
                  <a16:creationId xmlns:a16="http://schemas.microsoft.com/office/drawing/2014/main" id="{ACA54424-3E31-34C3-ECAB-CACDF5F83C49}"/>
                </a:ext>
              </a:extLst>
            </p:cNvPr>
            <p:cNvSpPr/>
            <p:nvPr/>
          </p:nvSpPr>
          <p:spPr>
            <a:xfrm>
              <a:off x="857638" y="5579568"/>
              <a:ext cx="1427404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ES" sz="1200" b="1" i="1" dirty="0">
                  <a:latin typeface="+mj-lt"/>
                  <a:ea typeface="ヒラギノ角ゴ ProN W3"/>
                  <a:cs typeface="Calibri" panose="020F0502020204030204" pitchFamily="34" charset="0"/>
                  <a:sym typeface="Gill Sans"/>
                </a:rPr>
                <a:t>[</a:t>
              </a:r>
              <a:r>
                <a:rPr lang="es-ES" sz="1200" b="1" i="1" dirty="0" err="1">
                  <a:latin typeface="+mj-lt"/>
                  <a:ea typeface="ヒラギノ角ゴ ProN W3"/>
                  <a:cs typeface="Calibri" panose="020F0502020204030204" pitchFamily="34" charset="0"/>
                  <a:sym typeface="Gill Sans"/>
                </a:rPr>
                <a:t>Future</a:t>
              </a:r>
              <a:r>
                <a:rPr lang="es-ES" sz="1200" b="1" i="1" dirty="0">
                  <a:latin typeface="+mj-lt"/>
                  <a:ea typeface="ヒラギノ角ゴ ProN W3"/>
                  <a:cs typeface="Calibri" panose="020F0502020204030204" pitchFamily="34" charset="0"/>
                  <a:sym typeface="Gill Sans"/>
                </a:rPr>
                <a:t> </a:t>
              </a:r>
              <a:r>
                <a:rPr lang="es-ES" sz="1200" b="1" i="1" dirty="0" err="1">
                  <a:latin typeface="+mj-lt"/>
                  <a:ea typeface="ヒラギノ角ゴ ProN W3"/>
                  <a:cs typeface="Calibri" panose="020F0502020204030204" pitchFamily="34" charset="0"/>
                  <a:sym typeface="Gill Sans"/>
                </a:rPr>
                <a:t>proof</a:t>
              </a:r>
              <a:r>
                <a:rPr lang="es-ES" sz="1200" b="1" i="1" dirty="0">
                  <a:latin typeface="+mj-lt"/>
                  <a:ea typeface="ヒラギノ角ゴ ProN W3"/>
                  <a:cs typeface="Calibri" panose="020F0502020204030204" pitchFamily="34" charset="0"/>
                  <a:sym typeface="Gill Sans"/>
                </a:rPr>
                <a:t>]</a:t>
              </a:r>
            </a:p>
          </p:txBody>
        </p:sp>
        <p:sp>
          <p:nvSpPr>
            <p:cNvPr id="33" name="Rectángulo 22">
              <a:extLst>
                <a:ext uri="{FF2B5EF4-FFF2-40B4-BE49-F238E27FC236}">
                  <a16:creationId xmlns:a16="http://schemas.microsoft.com/office/drawing/2014/main" id="{409F6651-8C0E-C2A8-2866-BFBCCAEE3B49}"/>
                </a:ext>
              </a:extLst>
            </p:cNvPr>
            <p:cNvSpPr/>
            <p:nvPr/>
          </p:nvSpPr>
          <p:spPr>
            <a:xfrm>
              <a:off x="2396339" y="5576102"/>
              <a:ext cx="1353821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ES" sz="1200" b="1" i="1" dirty="0">
                  <a:latin typeface="+mj-lt"/>
                  <a:ea typeface="ヒラギノ角ゴ ProN W3"/>
                  <a:cs typeface="Calibri" panose="020F0502020204030204" pitchFamily="34" charset="0"/>
                  <a:sym typeface="Gill Sans"/>
                </a:rPr>
                <a:t>[Reusable]</a:t>
              </a:r>
            </a:p>
          </p:txBody>
        </p:sp>
      </p:grpSp>
      <p:sp>
        <p:nvSpPr>
          <p:cNvPr id="34" name="CuadroTexto 24">
            <a:extLst>
              <a:ext uri="{FF2B5EF4-FFF2-40B4-BE49-F238E27FC236}">
                <a16:creationId xmlns:a16="http://schemas.microsoft.com/office/drawing/2014/main" id="{A7D1948D-648A-F6AC-5486-672202CBE1BF}"/>
              </a:ext>
            </a:extLst>
          </p:cNvPr>
          <p:cNvSpPr txBox="1"/>
          <p:nvPr/>
        </p:nvSpPr>
        <p:spPr>
          <a:xfrm>
            <a:off x="999958" y="3836886"/>
            <a:ext cx="3376103" cy="347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US"/>
            </a:defPPr>
            <a:lvl1pPr>
              <a:defRPr b="1">
                <a:solidFill>
                  <a:srgbClr val="00B0F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742950" indent="-28575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</a:defRPr>
            </a:lvl2pPr>
            <a:lvl3pPr marL="1143000" indent="-22860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</a:defRPr>
            </a:lvl3pPr>
            <a:lvl4pPr marL="1600200" indent="-22860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</a:defRPr>
            </a:lvl4pPr>
            <a:lvl5pPr marL="2057400" indent="-22860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</a:defRPr>
            </a:lvl9pPr>
          </a:lstStyle>
          <a:p>
            <a:pPr>
              <a:defRPr/>
            </a:pPr>
            <a:r>
              <a:rPr lang="es-ES" sz="2000" dirty="0" err="1">
                <a:solidFill>
                  <a:schemeClr val="tx1">
                    <a:lumMod val="75000"/>
                  </a:schemeClr>
                </a:solidFill>
                <a:latin typeface="+mj-lt"/>
                <a:ea typeface="ヒラギノ角ゴ ProN W3"/>
                <a:cs typeface="Calibri" panose="020F0502020204030204" pitchFamily="34" charset="0"/>
              </a:rPr>
              <a:t>Implementation</a:t>
            </a:r>
            <a:endParaRPr lang="es-ES" sz="2000" dirty="0">
              <a:solidFill>
                <a:schemeClr val="tx1">
                  <a:lumMod val="75000"/>
                </a:schemeClr>
              </a:solidFill>
              <a:latin typeface="+mj-lt"/>
              <a:ea typeface="ヒラギノ角ゴ ProN W3"/>
              <a:cs typeface="Calibri" panose="020F0502020204030204" pitchFamily="34" charset="0"/>
            </a:endParaRPr>
          </a:p>
        </p:txBody>
      </p:sp>
      <p:sp>
        <p:nvSpPr>
          <p:cNvPr id="35" name="The new Digital World need  monitor services in REAL TIME">
            <a:extLst>
              <a:ext uri="{FF2B5EF4-FFF2-40B4-BE49-F238E27FC236}">
                <a16:creationId xmlns:a16="http://schemas.microsoft.com/office/drawing/2014/main" id="{AA739DA8-FE52-7F3D-8C07-F47CE2562293}"/>
              </a:ext>
            </a:extLst>
          </p:cNvPr>
          <p:cNvSpPr txBox="1"/>
          <p:nvPr/>
        </p:nvSpPr>
        <p:spPr>
          <a:xfrm>
            <a:off x="981195" y="4269119"/>
            <a:ext cx="3674024" cy="830997"/>
          </a:xfrm>
          <a:prstGeom prst="rect">
            <a:avLst/>
          </a:prstGeom>
          <a:noFill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rtlCol="0">
            <a:spAutoFit/>
          </a:bodyPr>
          <a:lstStyle>
            <a:defPPr>
              <a:defRPr lang="en-US"/>
            </a:defPPr>
            <a:lvl1pPr marL="180975" indent="-180975">
              <a:buClr>
                <a:schemeClr val="tx2"/>
              </a:buClr>
              <a:buSzPct val="130000"/>
              <a:buFont typeface="Arial" panose="020B0604020202020204" pitchFamily="34" charset="0"/>
              <a:buChar char="•"/>
              <a:defRPr sz="1200">
                <a:solidFill>
                  <a:schemeClr val="tx2"/>
                </a:solidFill>
                <a:latin typeface="Arial" panose="020B0604020202020204" pitchFamily="34" charset="0"/>
                <a:ea typeface="ヒラギノ角ゴ ProN W3"/>
                <a:cs typeface="Arial" panose="020B0604020202020204" pitchFamily="34" charset="0"/>
              </a:defRPr>
            </a:lvl1pPr>
          </a:lstStyle>
          <a:p>
            <a:pPr>
              <a:buClr>
                <a:srgbClr val="2694B6"/>
              </a:buClr>
            </a:pPr>
            <a:r>
              <a:rPr lang="en-US" b="1" dirty="0">
                <a:solidFill>
                  <a:schemeClr val="tx1"/>
                </a:solidFill>
                <a:latin typeface="+mj-lt"/>
                <a:cs typeface="Calibri" panose="020F0502020204030204" pitchFamily="34" charset="0"/>
                <a:sym typeface="Gill Sans"/>
              </a:rPr>
              <a:t>Simple</a:t>
            </a:r>
            <a:r>
              <a:rPr lang="en-US" dirty="0">
                <a:solidFill>
                  <a:schemeClr val="tx1"/>
                </a:solidFill>
                <a:latin typeface="+mj-lt"/>
                <a:cs typeface="Calibri" panose="020F0502020204030204" pitchFamily="34" charset="0"/>
                <a:sym typeface="Gill Sans"/>
              </a:rPr>
              <a:t> to implement and </a:t>
            </a:r>
            <a:r>
              <a:rPr lang="en-US" b="1" dirty="0">
                <a:solidFill>
                  <a:schemeClr val="tx1"/>
                </a:solidFill>
                <a:latin typeface="+mj-lt"/>
                <a:cs typeface="Calibri" panose="020F0502020204030204" pitchFamily="34" charset="0"/>
                <a:sym typeface="Gill Sans"/>
              </a:rPr>
              <a:t>easy to use</a:t>
            </a:r>
            <a:r>
              <a:rPr lang="en-US" dirty="0">
                <a:solidFill>
                  <a:schemeClr val="tx1"/>
                </a:solidFill>
                <a:latin typeface="+mj-lt"/>
                <a:cs typeface="Calibri" panose="020F0502020204030204" pitchFamily="34" charset="0"/>
                <a:sym typeface="Gill Sans"/>
              </a:rPr>
              <a:t>.</a:t>
            </a:r>
          </a:p>
          <a:p>
            <a:pPr>
              <a:buClr>
                <a:srgbClr val="2694B6"/>
              </a:buClr>
            </a:pPr>
            <a:r>
              <a:rPr lang="en-US" dirty="0">
                <a:solidFill>
                  <a:schemeClr val="tx1"/>
                </a:solidFill>
                <a:latin typeface="+mj-lt"/>
                <a:cs typeface="Calibri" panose="020F0502020204030204" pitchFamily="34" charset="0"/>
                <a:sym typeface="Gill Sans"/>
              </a:rPr>
              <a:t>Well </a:t>
            </a:r>
            <a:r>
              <a:rPr lang="en-US" b="1" dirty="0">
                <a:solidFill>
                  <a:schemeClr val="tx1"/>
                </a:solidFill>
                <a:latin typeface="+mj-lt"/>
                <a:cs typeface="Calibri" panose="020F0502020204030204" pitchFamily="34" charset="0"/>
                <a:sym typeface="Gill Sans"/>
              </a:rPr>
              <a:t>documented</a:t>
            </a:r>
          </a:p>
          <a:p>
            <a:pPr>
              <a:buClr>
                <a:srgbClr val="2694B6"/>
              </a:buClr>
            </a:pPr>
            <a:r>
              <a:rPr lang="en-US" dirty="0">
                <a:solidFill>
                  <a:schemeClr val="tx1"/>
                </a:solidFill>
                <a:latin typeface="+mj-lt"/>
                <a:cs typeface="Calibri" panose="020F0502020204030204" pitchFamily="34" charset="0"/>
                <a:sym typeface="Gill Sans"/>
              </a:rPr>
              <a:t>Developed under market </a:t>
            </a:r>
            <a:r>
              <a:rPr lang="en-US" b="1" dirty="0">
                <a:solidFill>
                  <a:schemeClr val="tx1"/>
                </a:solidFill>
                <a:latin typeface="+mj-lt"/>
                <a:cs typeface="Calibri" panose="020F0502020204030204" pitchFamily="34" charset="0"/>
                <a:sym typeface="Gill Sans"/>
              </a:rPr>
              <a:t>standards</a:t>
            </a:r>
            <a:r>
              <a:rPr lang="en-US" dirty="0">
                <a:solidFill>
                  <a:schemeClr val="tx1"/>
                </a:solidFill>
                <a:latin typeface="+mj-lt"/>
                <a:cs typeface="Calibri" panose="020F0502020204030204" pitchFamily="34" charset="0"/>
                <a:sym typeface="Gill Sans"/>
              </a:rPr>
              <a:t>.</a:t>
            </a:r>
          </a:p>
          <a:p>
            <a:pPr>
              <a:buClr>
                <a:srgbClr val="2694B6"/>
              </a:buClr>
            </a:pPr>
            <a:r>
              <a:rPr lang="en-US" dirty="0">
                <a:solidFill>
                  <a:schemeClr val="tx1"/>
                </a:solidFill>
                <a:latin typeface="+mj-lt"/>
                <a:cs typeface="Calibri" panose="020F0502020204030204" pitchFamily="34" charset="0"/>
                <a:sym typeface="Gill Sans"/>
              </a:rPr>
              <a:t>Specific. </a:t>
            </a:r>
            <a:r>
              <a:rPr lang="en-US" b="1" dirty="0">
                <a:solidFill>
                  <a:schemeClr val="tx1"/>
                </a:solidFill>
                <a:latin typeface="+mj-lt"/>
                <a:cs typeface="Calibri" panose="020F0502020204030204" pitchFamily="34" charset="0"/>
                <a:sym typeface="Gill Sans"/>
              </a:rPr>
              <a:t>Avoiding free </a:t>
            </a:r>
            <a:r>
              <a:rPr lang="en-US" dirty="0">
                <a:solidFill>
                  <a:schemeClr val="tx1"/>
                </a:solidFill>
                <a:latin typeface="+mj-lt"/>
                <a:cs typeface="Calibri" panose="020F0502020204030204" pitchFamily="34" charset="0"/>
                <a:sym typeface="Gill Sans"/>
              </a:rPr>
              <a:t>interpretation</a:t>
            </a:r>
            <a:endParaRPr lang="es-ES" dirty="0">
              <a:solidFill>
                <a:schemeClr val="tx1"/>
              </a:solidFill>
              <a:latin typeface="+mj-lt"/>
              <a:cs typeface="Calibri" panose="020F0502020204030204" pitchFamily="34" charset="0"/>
              <a:sym typeface="Gill Sans"/>
            </a:endParaRPr>
          </a:p>
        </p:txBody>
      </p:sp>
      <p:sp>
        <p:nvSpPr>
          <p:cNvPr id="36" name="Rectángulo 27">
            <a:extLst>
              <a:ext uri="{FF2B5EF4-FFF2-40B4-BE49-F238E27FC236}">
                <a16:creationId xmlns:a16="http://schemas.microsoft.com/office/drawing/2014/main" id="{C5CFE2A4-F671-6548-A7B9-3735C9600A18}"/>
              </a:ext>
            </a:extLst>
          </p:cNvPr>
          <p:cNvSpPr/>
          <p:nvPr/>
        </p:nvSpPr>
        <p:spPr>
          <a:xfrm>
            <a:off x="3027490" y="5411703"/>
            <a:ext cx="163944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200" b="1" i="1" dirty="0">
                <a:latin typeface="+mj-lt"/>
                <a:ea typeface="ヒラギノ角ゴ ProN W3"/>
                <a:cs typeface="Calibri" panose="020F0502020204030204" pitchFamily="34" charset="0"/>
                <a:sym typeface="Gill Sans"/>
              </a:rPr>
              <a:t>[</a:t>
            </a:r>
            <a:r>
              <a:rPr lang="es-ES" sz="1200" b="1" i="1" dirty="0" err="1">
                <a:latin typeface="+mj-lt"/>
                <a:ea typeface="ヒラギノ角ゴ ProN W3"/>
                <a:cs typeface="Calibri" panose="020F0502020204030204" pitchFamily="34" charset="0"/>
                <a:sym typeface="Gill Sans"/>
              </a:rPr>
              <a:t>Market</a:t>
            </a:r>
            <a:r>
              <a:rPr lang="es-ES" sz="1200" b="1" i="1" dirty="0">
                <a:latin typeface="+mj-lt"/>
                <a:ea typeface="ヒラギノ角ゴ ProN W3"/>
                <a:cs typeface="Calibri" panose="020F0502020204030204" pitchFamily="34" charset="0"/>
                <a:sym typeface="Gill Sans"/>
              </a:rPr>
              <a:t> </a:t>
            </a:r>
            <a:r>
              <a:rPr lang="es-ES" sz="1200" b="1" i="1" dirty="0" err="1">
                <a:latin typeface="+mj-lt"/>
                <a:ea typeface="ヒラギノ角ゴ ProN W3"/>
                <a:cs typeface="Calibri" panose="020F0502020204030204" pitchFamily="34" charset="0"/>
                <a:sym typeface="Gill Sans"/>
              </a:rPr>
              <a:t>standards</a:t>
            </a:r>
            <a:r>
              <a:rPr lang="es-ES" sz="1200" b="1" i="1" dirty="0">
                <a:latin typeface="+mj-lt"/>
                <a:ea typeface="ヒラギノ角ゴ ProN W3"/>
                <a:cs typeface="Calibri" panose="020F0502020204030204" pitchFamily="34" charset="0"/>
                <a:sym typeface="Gill Sans"/>
              </a:rPr>
              <a:t>]</a:t>
            </a:r>
          </a:p>
        </p:txBody>
      </p:sp>
      <p:sp>
        <p:nvSpPr>
          <p:cNvPr id="37" name="Rectángulo 28">
            <a:extLst>
              <a:ext uri="{FF2B5EF4-FFF2-40B4-BE49-F238E27FC236}">
                <a16:creationId xmlns:a16="http://schemas.microsoft.com/office/drawing/2014/main" id="{2CE34BAC-2700-F2C7-9A5A-CEFD62DB74F5}"/>
              </a:ext>
            </a:extLst>
          </p:cNvPr>
          <p:cNvSpPr/>
          <p:nvPr/>
        </p:nvSpPr>
        <p:spPr>
          <a:xfrm>
            <a:off x="1934253" y="5934529"/>
            <a:ext cx="135382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200" b="1" i="1" dirty="0">
                <a:latin typeface="+mj-lt"/>
                <a:ea typeface="ヒラギノ角ゴ ProN W3"/>
                <a:cs typeface="Calibri" panose="020F0502020204030204" pitchFamily="34" charset="0"/>
                <a:sym typeface="Gill Sans"/>
              </a:rPr>
              <a:t>[Simple]</a:t>
            </a:r>
          </a:p>
        </p:txBody>
      </p:sp>
      <p:sp>
        <p:nvSpPr>
          <p:cNvPr id="38" name="Estrella: 10 puntas 42">
            <a:extLst>
              <a:ext uri="{FF2B5EF4-FFF2-40B4-BE49-F238E27FC236}">
                <a16:creationId xmlns:a16="http://schemas.microsoft.com/office/drawing/2014/main" id="{E7E779A4-63FC-12C0-9BC0-E7E0D2DE358A}"/>
              </a:ext>
            </a:extLst>
          </p:cNvPr>
          <p:cNvSpPr/>
          <p:nvPr/>
        </p:nvSpPr>
        <p:spPr>
          <a:xfrm>
            <a:off x="2424080" y="2846816"/>
            <a:ext cx="1549969" cy="488010"/>
          </a:xfrm>
          <a:prstGeom prst="star10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latin typeface="+mj-lt"/>
              <a:cs typeface="Calibri" panose="020F0502020204030204" pitchFamily="34" charset="0"/>
            </a:endParaRPr>
          </a:p>
        </p:txBody>
      </p:sp>
      <p:sp>
        <p:nvSpPr>
          <p:cNvPr id="39" name="Rectángulo 43">
            <a:extLst>
              <a:ext uri="{FF2B5EF4-FFF2-40B4-BE49-F238E27FC236}">
                <a16:creationId xmlns:a16="http://schemas.microsoft.com/office/drawing/2014/main" id="{E2102DDA-44D3-60A3-9AFE-C85C1D935709}"/>
              </a:ext>
            </a:extLst>
          </p:cNvPr>
          <p:cNvSpPr/>
          <p:nvPr/>
        </p:nvSpPr>
        <p:spPr>
          <a:xfrm>
            <a:off x="2451952" y="2940114"/>
            <a:ext cx="155310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200" b="1" i="1" dirty="0">
                <a:latin typeface="+mj-lt"/>
                <a:ea typeface="ヒラギノ角ゴ ProN W3"/>
                <a:cs typeface="Calibri" panose="020F0502020204030204" pitchFamily="34" charset="0"/>
                <a:sym typeface="Gill Sans"/>
              </a:rPr>
              <a:t>[</a:t>
            </a:r>
            <a:r>
              <a:rPr lang="es-ES" sz="1200" b="1" i="1" dirty="0" err="1">
                <a:latin typeface="+mj-lt"/>
                <a:ea typeface="ヒラギノ角ゴ ProN W3"/>
                <a:cs typeface="Calibri" panose="020F0502020204030204" pitchFamily="34" charset="0"/>
                <a:sym typeface="Gill Sans"/>
              </a:rPr>
              <a:t>User</a:t>
            </a:r>
            <a:r>
              <a:rPr lang="es-ES" sz="1200" b="1" i="1" dirty="0">
                <a:latin typeface="+mj-lt"/>
                <a:ea typeface="ヒラギノ角ゴ ProN W3"/>
                <a:cs typeface="Calibri" panose="020F0502020204030204" pitchFamily="34" charset="0"/>
                <a:sym typeface="Gill Sans"/>
              </a:rPr>
              <a:t> </a:t>
            </a:r>
            <a:r>
              <a:rPr lang="es-ES" sz="1200" b="1" i="1" dirty="0" err="1">
                <a:latin typeface="+mj-lt"/>
                <a:ea typeface="ヒラギノ角ゴ ProN W3"/>
                <a:cs typeface="Calibri" panose="020F0502020204030204" pitchFamily="34" charset="0"/>
                <a:sym typeface="Gill Sans"/>
              </a:rPr>
              <a:t>friendly</a:t>
            </a:r>
            <a:r>
              <a:rPr lang="es-ES" sz="1200" b="1" i="1" dirty="0">
                <a:latin typeface="+mj-lt"/>
                <a:ea typeface="ヒラギノ角ゴ ProN W3"/>
                <a:cs typeface="Calibri" panose="020F0502020204030204" pitchFamily="34" charset="0"/>
                <a:sym typeface="Gill Sans"/>
              </a:rPr>
              <a:t>]</a:t>
            </a:r>
          </a:p>
        </p:txBody>
      </p:sp>
      <p:sp>
        <p:nvSpPr>
          <p:cNvPr id="40" name="Estrella: 10 puntas 44">
            <a:extLst>
              <a:ext uri="{FF2B5EF4-FFF2-40B4-BE49-F238E27FC236}">
                <a16:creationId xmlns:a16="http://schemas.microsoft.com/office/drawing/2014/main" id="{8BA13A2B-E74B-4EB8-4328-8945EAE7900F}"/>
              </a:ext>
            </a:extLst>
          </p:cNvPr>
          <p:cNvSpPr/>
          <p:nvPr/>
        </p:nvSpPr>
        <p:spPr>
          <a:xfrm>
            <a:off x="968566" y="5304157"/>
            <a:ext cx="1430759" cy="641351"/>
          </a:xfrm>
          <a:prstGeom prst="star10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latin typeface="+mj-lt"/>
              <a:cs typeface="Calibri" panose="020F0502020204030204" pitchFamily="34" charset="0"/>
            </a:endParaRPr>
          </a:p>
        </p:txBody>
      </p:sp>
      <p:sp>
        <p:nvSpPr>
          <p:cNvPr id="41" name="Rectángulo 45">
            <a:extLst>
              <a:ext uri="{FF2B5EF4-FFF2-40B4-BE49-F238E27FC236}">
                <a16:creationId xmlns:a16="http://schemas.microsoft.com/office/drawing/2014/main" id="{E886F31D-10EB-3B42-6DDD-AC20D4D30E54}"/>
              </a:ext>
            </a:extLst>
          </p:cNvPr>
          <p:cNvSpPr/>
          <p:nvPr/>
        </p:nvSpPr>
        <p:spPr>
          <a:xfrm>
            <a:off x="902380" y="5439967"/>
            <a:ext cx="14690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200" b="1" i="1" dirty="0">
                <a:latin typeface="+mj-lt"/>
                <a:ea typeface="ヒラギノ角ゴ ProN W3"/>
                <a:cs typeface="Calibri" panose="020F0502020204030204" pitchFamily="34" charset="0"/>
                <a:sym typeface="Gill Sans"/>
              </a:rPr>
              <a:t>[</a:t>
            </a:r>
            <a:r>
              <a:rPr lang="es-ES" sz="1200" b="1" i="1" dirty="0" err="1">
                <a:latin typeface="+mj-lt"/>
                <a:ea typeface="ヒラギノ角ゴ ProN W3"/>
                <a:cs typeface="Calibri" panose="020F0502020204030204" pitchFamily="34" charset="0"/>
                <a:sym typeface="Gill Sans"/>
              </a:rPr>
              <a:t>Specific</a:t>
            </a:r>
            <a:r>
              <a:rPr lang="es-ES" sz="1200" b="1" i="1" dirty="0">
                <a:latin typeface="+mj-lt"/>
                <a:ea typeface="ヒラギノ角ゴ ProN W3"/>
                <a:cs typeface="Calibri" panose="020F0502020204030204" pitchFamily="34" charset="0"/>
                <a:sym typeface="Gill Sans"/>
              </a:rPr>
              <a:t>]</a:t>
            </a:r>
          </a:p>
        </p:txBody>
      </p:sp>
      <p:pic>
        <p:nvPicPr>
          <p:cNvPr id="42" name="Imagen 37">
            <a:extLst>
              <a:ext uri="{FF2B5EF4-FFF2-40B4-BE49-F238E27FC236}">
                <a16:creationId xmlns:a16="http://schemas.microsoft.com/office/drawing/2014/main" id="{9C531C36-935C-9B10-BD30-BB777102563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170" t="11377" r="52321" b="43734"/>
          <a:stretch/>
        </p:blipFill>
        <p:spPr>
          <a:xfrm>
            <a:off x="4992879" y="1939993"/>
            <a:ext cx="754445" cy="836023"/>
          </a:xfrm>
          <a:prstGeom prst="rect">
            <a:avLst/>
          </a:prstGeom>
        </p:spPr>
      </p:pic>
      <p:pic>
        <p:nvPicPr>
          <p:cNvPr id="43" name="Gráfico 38">
            <a:extLst>
              <a:ext uri="{FF2B5EF4-FFF2-40B4-BE49-F238E27FC236}">
                <a16:creationId xmlns:a16="http://schemas.microsoft.com/office/drawing/2014/main" id="{8FC15B24-4447-B287-B2F0-80727C2ED4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91934" y="2242687"/>
            <a:ext cx="252000" cy="252000"/>
          </a:xfrm>
          <a:prstGeom prst="rect">
            <a:avLst/>
          </a:prstGeom>
        </p:spPr>
      </p:pic>
      <p:pic>
        <p:nvPicPr>
          <p:cNvPr id="44" name="Gráfico 39">
            <a:extLst>
              <a:ext uri="{FF2B5EF4-FFF2-40B4-BE49-F238E27FC236}">
                <a16:creationId xmlns:a16="http://schemas.microsoft.com/office/drawing/2014/main" id="{CBB47587-0320-4395-F6B1-18A1F874ACE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965147" y="2199246"/>
            <a:ext cx="252000" cy="252000"/>
          </a:xfrm>
          <a:prstGeom prst="rect">
            <a:avLst/>
          </a:prstGeom>
        </p:spPr>
      </p:pic>
      <p:pic>
        <p:nvPicPr>
          <p:cNvPr id="45" name="Gráfico 41">
            <a:extLst>
              <a:ext uri="{FF2B5EF4-FFF2-40B4-BE49-F238E27FC236}">
                <a16:creationId xmlns:a16="http://schemas.microsoft.com/office/drawing/2014/main" id="{B3D9F751-F91D-3315-C299-A735019D90C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291934" y="2884261"/>
            <a:ext cx="252000" cy="252000"/>
          </a:xfrm>
          <a:prstGeom prst="rect">
            <a:avLst/>
          </a:prstGeom>
        </p:spPr>
      </p:pic>
      <p:pic>
        <p:nvPicPr>
          <p:cNvPr id="46" name="Imagen 47">
            <a:extLst>
              <a:ext uri="{FF2B5EF4-FFF2-40B4-BE49-F238E27FC236}">
                <a16:creationId xmlns:a16="http://schemas.microsoft.com/office/drawing/2014/main" id="{A210510F-FA1A-B1AD-3199-657B5313C78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170" t="11377" r="52321" b="43734"/>
          <a:stretch/>
        </p:blipFill>
        <p:spPr>
          <a:xfrm>
            <a:off x="4997025" y="2758222"/>
            <a:ext cx="754445" cy="836023"/>
          </a:xfrm>
          <a:prstGeom prst="rect">
            <a:avLst/>
          </a:prstGeom>
        </p:spPr>
      </p:pic>
      <p:pic>
        <p:nvPicPr>
          <p:cNvPr id="47" name="Gráfico 58">
            <a:extLst>
              <a:ext uri="{FF2B5EF4-FFF2-40B4-BE49-F238E27FC236}">
                <a16:creationId xmlns:a16="http://schemas.microsoft.com/office/drawing/2014/main" id="{00CB9E5D-4976-9E4E-7C0C-5571581900B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295385" y="3023386"/>
            <a:ext cx="252000" cy="252000"/>
          </a:xfrm>
          <a:prstGeom prst="rect">
            <a:avLst/>
          </a:prstGeom>
        </p:spPr>
      </p:pic>
      <p:pic>
        <p:nvPicPr>
          <p:cNvPr id="48" name="Imagen 59">
            <a:extLst>
              <a:ext uri="{FF2B5EF4-FFF2-40B4-BE49-F238E27FC236}">
                <a16:creationId xmlns:a16="http://schemas.microsoft.com/office/drawing/2014/main" id="{43E371E9-D94E-387B-CCE6-C169200629D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170" t="11377" r="52321" b="43734"/>
          <a:stretch/>
        </p:blipFill>
        <p:spPr>
          <a:xfrm>
            <a:off x="5678031" y="2767119"/>
            <a:ext cx="754445" cy="836023"/>
          </a:xfrm>
          <a:prstGeom prst="rect">
            <a:avLst/>
          </a:prstGeom>
        </p:spPr>
      </p:pic>
      <p:pic>
        <p:nvPicPr>
          <p:cNvPr id="49" name="Gráfico 60">
            <a:extLst>
              <a:ext uri="{FF2B5EF4-FFF2-40B4-BE49-F238E27FC236}">
                <a16:creationId xmlns:a16="http://schemas.microsoft.com/office/drawing/2014/main" id="{624FA4EB-9AC7-43A8-0D75-35E7D01BC221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951487" y="3035269"/>
            <a:ext cx="252000" cy="252000"/>
          </a:xfrm>
          <a:prstGeom prst="rect">
            <a:avLst/>
          </a:prstGeom>
        </p:spPr>
      </p:pic>
      <p:sp>
        <p:nvSpPr>
          <p:cNvPr id="50" name="Título 1">
            <a:extLst>
              <a:ext uri="{FF2B5EF4-FFF2-40B4-BE49-F238E27FC236}">
                <a16:creationId xmlns:a16="http://schemas.microsoft.com/office/drawing/2014/main" id="{1CFCAA61-0B48-2A89-8BB2-326937F21D36}"/>
              </a:ext>
            </a:extLst>
          </p:cNvPr>
          <p:cNvSpPr txBox="1">
            <a:spLocks/>
          </p:cNvSpPr>
          <p:nvPr/>
        </p:nvSpPr>
        <p:spPr>
          <a:xfrm>
            <a:off x="589562" y="383077"/>
            <a:ext cx="9561075" cy="361333"/>
          </a:xfrm>
          <a:prstGeom prst="rect">
            <a:avLst/>
          </a:prstGeom>
          <a:effectLst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 is needed to achieve a successful API?</a:t>
            </a:r>
          </a:p>
        </p:txBody>
      </p:sp>
    </p:spTree>
    <p:extLst>
      <p:ext uri="{BB962C8B-B14F-4D97-AF65-F5344CB8AC3E}">
        <p14:creationId xmlns:p14="http://schemas.microsoft.com/office/powerpoint/2010/main" val="1458751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ítulo 1">
            <a:extLst>
              <a:ext uri="{FF2B5EF4-FFF2-40B4-BE49-F238E27FC236}">
                <a16:creationId xmlns:a16="http://schemas.microsoft.com/office/drawing/2014/main" id="{1CFCAA61-0B48-2A89-8BB2-326937F21D36}"/>
              </a:ext>
            </a:extLst>
          </p:cNvPr>
          <p:cNvSpPr txBox="1">
            <a:spLocks/>
          </p:cNvSpPr>
          <p:nvPr/>
        </p:nvSpPr>
        <p:spPr>
          <a:xfrm>
            <a:off x="589562" y="383077"/>
            <a:ext cx="9561075" cy="361333"/>
          </a:xfrm>
          <a:prstGeom prst="rect">
            <a:avLst/>
          </a:prstGeom>
          <a:effectLst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Tenets for </a:t>
            </a:r>
            <a:r>
              <a:rPr lang="en-GB" sz="4000" b="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NaaS</a:t>
            </a:r>
            <a:r>
              <a:rPr lang="en-GB" sz="4000" b="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success</a:t>
            </a:r>
          </a:p>
        </p:txBody>
      </p:sp>
      <p:pic>
        <p:nvPicPr>
          <p:cNvPr id="2" name="Imagen 4">
            <a:extLst>
              <a:ext uri="{FF2B5EF4-FFF2-40B4-BE49-F238E27FC236}">
                <a16:creationId xmlns:a16="http://schemas.microsoft.com/office/drawing/2014/main" id="{884C67A2-980C-0C83-0EAF-4E104992ED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014" y="1388179"/>
            <a:ext cx="1208037" cy="1208037"/>
          </a:xfrm>
          <a:prstGeom prst="rect">
            <a:avLst/>
          </a:prstGeom>
          <a:solidFill>
            <a:schemeClr val="tx2"/>
          </a:solidFill>
        </p:spPr>
      </p:pic>
      <p:pic>
        <p:nvPicPr>
          <p:cNvPr id="3" name="Imagen 30">
            <a:extLst>
              <a:ext uri="{FF2B5EF4-FFF2-40B4-BE49-F238E27FC236}">
                <a16:creationId xmlns:a16="http://schemas.microsoft.com/office/drawing/2014/main" id="{BF74C7AD-36A9-4A45-B4B1-2CBFBAF823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027" y="2844673"/>
            <a:ext cx="1612357" cy="1615863"/>
          </a:xfrm>
          <a:prstGeom prst="rect">
            <a:avLst/>
          </a:prstGeom>
        </p:spPr>
      </p:pic>
      <p:pic>
        <p:nvPicPr>
          <p:cNvPr id="4" name="Picture 3" descr="Shape&#10;&#10;Description automatically generated with low confidence">
            <a:extLst>
              <a:ext uri="{FF2B5EF4-FFF2-40B4-BE49-F238E27FC236}">
                <a16:creationId xmlns:a16="http://schemas.microsoft.com/office/drawing/2014/main" id="{9DFFBFF7-5CE5-E8D0-E902-75023CB6A0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795" y="4663553"/>
            <a:ext cx="1326471" cy="132647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084B181-F05C-CE20-69AD-4F439DD71A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78257" y="2687762"/>
            <a:ext cx="2836782" cy="2344489"/>
          </a:xfrm>
          <a:prstGeom prst="rect">
            <a:avLst/>
          </a:prstGeom>
        </p:spPr>
      </p:pic>
      <p:sp>
        <p:nvSpPr>
          <p:cNvPr id="6" name="Triángulo isósceles 25">
            <a:extLst>
              <a:ext uri="{FF2B5EF4-FFF2-40B4-BE49-F238E27FC236}">
                <a16:creationId xmlns:a16="http://schemas.microsoft.com/office/drawing/2014/main" id="{B23CF3CD-204B-868D-D4F7-3DFA9EECCFAF}"/>
              </a:ext>
            </a:extLst>
          </p:cNvPr>
          <p:cNvSpPr/>
          <p:nvPr/>
        </p:nvSpPr>
        <p:spPr>
          <a:xfrm rot="5400000">
            <a:off x="7932753" y="3681457"/>
            <a:ext cx="2349427" cy="262268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20"/>
            <a:endParaRPr lang="es-ES" sz="2400">
              <a:solidFill>
                <a:srgbClr val="F2F4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B1F81E8-EA48-F205-59CD-9436F14CD0F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38601" y="2905438"/>
            <a:ext cx="2865250" cy="2076928"/>
          </a:xfrm>
          <a:prstGeom prst="rect">
            <a:avLst/>
          </a:prstGeom>
        </p:spPr>
      </p:pic>
      <p:sp>
        <p:nvSpPr>
          <p:cNvPr id="51" name="CuadroTexto 14">
            <a:extLst>
              <a:ext uri="{FF2B5EF4-FFF2-40B4-BE49-F238E27FC236}">
                <a16:creationId xmlns:a16="http://schemas.microsoft.com/office/drawing/2014/main" id="{AF6A2BA3-4560-DEB8-4482-6845503CC08A}"/>
              </a:ext>
            </a:extLst>
          </p:cNvPr>
          <p:cNvSpPr txBox="1"/>
          <p:nvPr/>
        </p:nvSpPr>
        <p:spPr bwMode="auto">
          <a:xfrm>
            <a:off x="6841342" y="2668367"/>
            <a:ext cx="1838466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 lIns="0" tIns="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algn="r" defTabSz="1219120"/>
            <a:r>
              <a:rPr lang="es-ES" sz="1600" i="1" err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Moving</a:t>
            </a:r>
            <a:r>
              <a:rPr lang="es-ES" sz="1600" i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i="1" err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from</a:t>
            </a:r>
            <a:r>
              <a:rPr lang="es-ES" sz="1600" i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“standard-</a:t>
            </a:r>
            <a:r>
              <a:rPr lang="es-ES" sz="1600" i="1" err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first</a:t>
            </a:r>
            <a:r>
              <a:rPr lang="es-ES" sz="1600" i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”…</a:t>
            </a:r>
          </a:p>
        </p:txBody>
      </p:sp>
      <p:sp>
        <p:nvSpPr>
          <p:cNvPr id="52" name="CuadroTexto 16">
            <a:extLst>
              <a:ext uri="{FF2B5EF4-FFF2-40B4-BE49-F238E27FC236}">
                <a16:creationId xmlns:a16="http://schemas.microsoft.com/office/drawing/2014/main" id="{47EEDA0A-CCC1-4FDE-A7B7-D4BFDD7E40D1}"/>
              </a:ext>
            </a:extLst>
          </p:cNvPr>
          <p:cNvSpPr txBox="1"/>
          <p:nvPr/>
        </p:nvSpPr>
        <p:spPr bwMode="auto">
          <a:xfrm>
            <a:off x="9643892" y="2668367"/>
            <a:ext cx="171316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none" lIns="0" tIns="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defTabSz="1219120"/>
            <a:r>
              <a:rPr lang="es-ES" sz="1600" i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…</a:t>
            </a:r>
            <a:r>
              <a:rPr lang="es-ES" sz="1600" i="1" dirty="0" err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lang="es-ES" sz="1600" i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“</a:t>
            </a:r>
            <a:r>
              <a:rPr lang="es-ES" sz="1600" i="1" dirty="0" err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develop-first</a:t>
            </a:r>
            <a:r>
              <a:rPr lang="es-ES" sz="1600" i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”…</a:t>
            </a:r>
          </a:p>
        </p:txBody>
      </p:sp>
      <p:sp>
        <p:nvSpPr>
          <p:cNvPr id="53" name="CuadroTexto 26">
            <a:extLst>
              <a:ext uri="{FF2B5EF4-FFF2-40B4-BE49-F238E27FC236}">
                <a16:creationId xmlns:a16="http://schemas.microsoft.com/office/drawing/2014/main" id="{08BCB846-1BFD-6B62-7B47-834D2989EBEE}"/>
              </a:ext>
            </a:extLst>
          </p:cNvPr>
          <p:cNvSpPr txBox="1"/>
          <p:nvPr/>
        </p:nvSpPr>
        <p:spPr bwMode="auto">
          <a:xfrm>
            <a:off x="9319008" y="4807395"/>
            <a:ext cx="260358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 lIns="0" tIns="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defTabSz="1219120"/>
            <a:r>
              <a:rPr lang="es-ES" sz="1600" i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…</a:t>
            </a:r>
            <a:r>
              <a:rPr lang="es-ES" sz="1600" i="1" err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opening</a:t>
            </a:r>
            <a:r>
              <a:rPr lang="es-ES" sz="1600" i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i="1" err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lang="es-ES" sz="1600" i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i="1" err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source</a:t>
            </a:r>
            <a:r>
              <a:rPr lang="es-ES" sz="1600" i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i="1" err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code</a:t>
            </a:r>
            <a:endParaRPr lang="es-ES" sz="1600" i="1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4" name="Marcador de texto 4">
            <a:extLst>
              <a:ext uri="{FF2B5EF4-FFF2-40B4-BE49-F238E27FC236}">
                <a16:creationId xmlns:a16="http://schemas.microsoft.com/office/drawing/2014/main" id="{71129D79-EF7C-648E-01C6-77518517F9D9}"/>
              </a:ext>
            </a:extLst>
          </p:cNvPr>
          <p:cNvSpPr txBox="1">
            <a:spLocks/>
          </p:cNvSpPr>
          <p:nvPr/>
        </p:nvSpPr>
        <p:spPr>
          <a:xfrm>
            <a:off x="2268620" y="1282053"/>
            <a:ext cx="3548344" cy="1208037"/>
          </a:xfrm>
          <a:prstGeom prst="rect">
            <a:avLst/>
          </a:prstGeom>
        </p:spPr>
        <p:txBody>
          <a:bodyPr vert="horz" lIns="91313" tIns="45657" rIns="91313" bIns="45657" numCol="1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700" kern="1200" baseline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7524">
              <a:lnSpc>
                <a:spcPct val="100000"/>
              </a:lnSpc>
              <a:spcBef>
                <a:spcPts val="599"/>
              </a:spcBef>
              <a:spcAft>
                <a:spcPts val="200"/>
              </a:spcAft>
              <a:defRPr/>
            </a:pPr>
            <a:r>
              <a:rPr lang="en-GB" sz="2000" b="1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SCALE</a:t>
            </a:r>
          </a:p>
          <a:p>
            <a:pPr defTabSz="1217524">
              <a:lnSpc>
                <a:spcPct val="100000"/>
              </a:lnSpc>
              <a:spcBef>
                <a:spcPts val="599"/>
              </a:spcBef>
              <a:spcAft>
                <a:spcPts val="200"/>
              </a:spcAft>
              <a:defRPr/>
            </a:pPr>
            <a:r>
              <a:rPr lang="en-GB" sz="16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be massively adopted by the developers and reach their ecosystems</a:t>
            </a:r>
            <a:endParaRPr lang="en-GB" sz="1800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5" name="Marcador de texto 4">
            <a:extLst>
              <a:ext uri="{FF2B5EF4-FFF2-40B4-BE49-F238E27FC236}">
                <a16:creationId xmlns:a16="http://schemas.microsoft.com/office/drawing/2014/main" id="{D036E717-1F2C-BA2E-32BA-55D390A4C09D}"/>
              </a:ext>
            </a:extLst>
          </p:cNvPr>
          <p:cNvSpPr txBox="1">
            <a:spLocks/>
          </p:cNvSpPr>
          <p:nvPr/>
        </p:nvSpPr>
        <p:spPr>
          <a:xfrm>
            <a:off x="2219364" y="2976000"/>
            <a:ext cx="3517193" cy="1208037"/>
          </a:xfrm>
          <a:prstGeom prst="rect">
            <a:avLst/>
          </a:prstGeom>
        </p:spPr>
        <p:txBody>
          <a:bodyPr vert="horz" lIns="91313" tIns="45657" rIns="91313" bIns="45657" numCol="1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700" kern="1200" baseline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7524">
              <a:lnSpc>
                <a:spcPct val="100000"/>
              </a:lnSpc>
              <a:spcBef>
                <a:spcPts val="599"/>
              </a:spcBef>
              <a:spcAft>
                <a:spcPts val="200"/>
              </a:spcAft>
              <a:defRPr/>
            </a:pPr>
            <a:r>
              <a:rPr lang="en-GB" sz="2000" b="1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GLOBAL REACH </a:t>
            </a:r>
          </a:p>
          <a:p>
            <a:pPr defTabSz="1217524">
              <a:lnSpc>
                <a:spcPct val="100000"/>
              </a:lnSpc>
              <a:spcBef>
                <a:spcPts val="599"/>
              </a:spcBef>
              <a:spcAft>
                <a:spcPts val="200"/>
              </a:spcAft>
              <a:defRPr/>
            </a:pPr>
            <a:r>
              <a:rPr lang="en-GB" sz="16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be made available across all networks, on a global footprint. Tech and telco needs standard APIs to justify their investment decision</a:t>
            </a:r>
            <a:r>
              <a:rPr lang="en-GB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GB" sz="1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6" name="Marcador de texto 4">
            <a:extLst>
              <a:ext uri="{FF2B5EF4-FFF2-40B4-BE49-F238E27FC236}">
                <a16:creationId xmlns:a16="http://schemas.microsoft.com/office/drawing/2014/main" id="{B4232675-5BD2-B9ED-9551-E9474DBF4E1A}"/>
              </a:ext>
            </a:extLst>
          </p:cNvPr>
          <p:cNvSpPr txBox="1">
            <a:spLocks/>
          </p:cNvSpPr>
          <p:nvPr/>
        </p:nvSpPr>
        <p:spPr>
          <a:xfrm>
            <a:off x="2268620" y="4882028"/>
            <a:ext cx="3355244" cy="1208037"/>
          </a:xfrm>
          <a:prstGeom prst="rect">
            <a:avLst/>
          </a:prstGeom>
        </p:spPr>
        <p:txBody>
          <a:bodyPr vert="horz" lIns="91313" tIns="45657" rIns="91313" bIns="45657" numCol="1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700" kern="1200" baseline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7524">
              <a:lnSpc>
                <a:spcPct val="100000"/>
              </a:lnSpc>
              <a:spcBef>
                <a:spcPts val="599"/>
              </a:spcBef>
              <a:spcAft>
                <a:spcPts val="200"/>
              </a:spcAft>
              <a:defRPr/>
            </a:pPr>
            <a:r>
              <a:rPr lang="en-GB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SIMPLE</a:t>
            </a:r>
          </a:p>
          <a:p>
            <a:pPr defTabSz="1217524">
              <a:lnSpc>
                <a:spcPct val="100000"/>
              </a:lnSpc>
              <a:spcBef>
                <a:spcPts val="599"/>
              </a:spcBef>
              <a:spcAft>
                <a:spcPts val="200"/>
              </a:spcAft>
              <a:defRPr/>
            </a:pPr>
            <a:r>
              <a:rPr lang="en-GB" sz="16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Hiding unnecessary complexity, focusing on 3P business and operational needs</a:t>
            </a:r>
            <a:endParaRPr lang="en-GB" sz="1800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7" name="Marcador de texto 4">
            <a:extLst>
              <a:ext uri="{FF2B5EF4-FFF2-40B4-BE49-F238E27FC236}">
                <a16:creationId xmlns:a16="http://schemas.microsoft.com/office/drawing/2014/main" id="{0A992C13-A288-4029-3C67-68CCF18D87F1}"/>
              </a:ext>
            </a:extLst>
          </p:cNvPr>
          <p:cNvSpPr txBox="1">
            <a:spLocks/>
          </p:cNvSpPr>
          <p:nvPr/>
        </p:nvSpPr>
        <p:spPr>
          <a:xfrm>
            <a:off x="6195732" y="1282053"/>
            <a:ext cx="5491964" cy="1208037"/>
          </a:xfrm>
          <a:prstGeom prst="rect">
            <a:avLst/>
          </a:prstGeom>
        </p:spPr>
        <p:txBody>
          <a:bodyPr vert="horz" lIns="91313" tIns="45657" rIns="91313" bIns="45657" numCol="1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700" kern="1200" baseline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7524">
              <a:lnSpc>
                <a:spcPct val="100000"/>
              </a:lnSpc>
              <a:spcBef>
                <a:spcPts val="599"/>
              </a:spcBef>
              <a:spcAft>
                <a:spcPts val="200"/>
              </a:spcAft>
              <a:defRPr/>
            </a:pPr>
            <a:r>
              <a:rPr lang="en-GB" sz="1800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It is clear that standards are key for </a:t>
            </a:r>
            <a:r>
              <a:rPr lang="en-GB" sz="1800" dirty="0" err="1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NaaS</a:t>
            </a:r>
            <a:r>
              <a:rPr lang="en-GB" sz="1800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to gain traction in industry. However, traditional telco standards are not fast enough. Recommendation: </a:t>
            </a:r>
            <a:endParaRPr lang="en-GB" sz="1600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8" name="Marcador de texto 4">
            <a:extLst>
              <a:ext uri="{FF2B5EF4-FFF2-40B4-BE49-F238E27FC236}">
                <a16:creationId xmlns:a16="http://schemas.microsoft.com/office/drawing/2014/main" id="{FA670044-F140-CB6B-EF77-9C300C424D0C}"/>
              </a:ext>
            </a:extLst>
          </p:cNvPr>
          <p:cNvSpPr txBox="1">
            <a:spLocks/>
          </p:cNvSpPr>
          <p:nvPr/>
        </p:nvSpPr>
        <p:spPr>
          <a:xfrm>
            <a:off x="6141149" y="5442932"/>
            <a:ext cx="5679392" cy="694433"/>
          </a:xfrm>
          <a:prstGeom prst="rect">
            <a:avLst/>
          </a:prstGeom>
          <a:ln w="28575">
            <a:solidFill>
              <a:schemeClr val="tx2"/>
            </a:solidFill>
          </a:ln>
        </p:spPr>
        <p:txBody>
          <a:bodyPr vert="horz" lIns="91313" tIns="45657" rIns="91313" bIns="45657" numCol="1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700" kern="1200" baseline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7524">
              <a:lnSpc>
                <a:spcPct val="100000"/>
              </a:lnSpc>
              <a:spcBef>
                <a:spcPts val="599"/>
              </a:spcBef>
              <a:spcAft>
                <a:spcPts val="200"/>
              </a:spcAft>
              <a:defRPr/>
            </a:pPr>
            <a:r>
              <a:rPr lang="en-GB" sz="1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 this reason, we launched CAMARA, the open source community that develops the </a:t>
            </a:r>
            <a:r>
              <a:rPr lang="en-GB" sz="18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NaaS</a:t>
            </a:r>
            <a:r>
              <a:rPr lang="en-GB" sz="1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APIs </a:t>
            </a:r>
            <a:endParaRPr lang="en-GB" sz="16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2885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Marcador de texto 4">
            <a:extLst>
              <a:ext uri="{FF2B5EF4-FFF2-40B4-BE49-F238E27FC236}">
                <a16:creationId xmlns:a16="http://schemas.microsoft.com/office/drawing/2014/main" id="{1DBE7877-4219-4052-D365-1A9D716C7DE0}"/>
              </a:ext>
            </a:extLst>
          </p:cNvPr>
          <p:cNvSpPr txBox="1">
            <a:spLocks/>
          </p:cNvSpPr>
          <p:nvPr/>
        </p:nvSpPr>
        <p:spPr>
          <a:xfrm>
            <a:off x="413683" y="161048"/>
            <a:ext cx="6317881" cy="2988133"/>
          </a:xfrm>
          <a:prstGeom prst="rect">
            <a:avLst/>
          </a:prstGeom>
        </p:spPr>
        <p:txBody>
          <a:bodyPr vert="horz" lIns="91313" tIns="45657" rIns="91313" bIns="45657" numCol="1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700" kern="1200" baseline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7524" fontAlgn="base">
              <a:lnSpc>
                <a:spcPct val="100000"/>
              </a:lnSpc>
              <a:spcBef>
                <a:spcPts val="599"/>
              </a:spcBef>
              <a:spcAft>
                <a:spcPts val="200"/>
              </a:spcAft>
              <a:defRPr/>
            </a:pPr>
            <a:endParaRPr lang="en-GB" sz="1500" b="1">
              <a:solidFill>
                <a:srgbClr val="F1F4FF">
                  <a:lumMod val="1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358" indent="-285358" defTabSz="1217524">
              <a:lnSpc>
                <a:spcPct val="100000"/>
              </a:lnSpc>
              <a:spcBef>
                <a:spcPts val="599"/>
              </a:spcBef>
              <a:spcAft>
                <a:spcPts val="200"/>
              </a:spcAft>
              <a:buFont typeface="Arial"/>
              <a:buChar char="•"/>
              <a:defRPr/>
            </a:pPr>
            <a:br>
              <a:rPr lang="es-ES"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S" sz="15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   </a:t>
            </a:r>
          </a:p>
        </p:txBody>
      </p:sp>
      <p:sp>
        <p:nvSpPr>
          <p:cNvPr id="62" name="Marcador de texto 4">
            <a:extLst>
              <a:ext uri="{FF2B5EF4-FFF2-40B4-BE49-F238E27FC236}">
                <a16:creationId xmlns:a16="http://schemas.microsoft.com/office/drawing/2014/main" id="{350A487F-9EC9-B4B0-3A6D-9CE939865297}"/>
              </a:ext>
            </a:extLst>
          </p:cNvPr>
          <p:cNvSpPr txBox="1">
            <a:spLocks/>
          </p:cNvSpPr>
          <p:nvPr/>
        </p:nvSpPr>
        <p:spPr>
          <a:xfrm>
            <a:off x="413683" y="934746"/>
            <a:ext cx="7774353" cy="1208037"/>
          </a:xfrm>
          <a:prstGeom prst="rect">
            <a:avLst/>
          </a:prstGeom>
        </p:spPr>
        <p:txBody>
          <a:bodyPr vert="horz" lIns="91313" tIns="45657" rIns="91313" bIns="45657" numCol="1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700" kern="1200" baseline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defTabSz="1217524">
              <a:lnSpc>
                <a:spcPct val="100000"/>
              </a:lnSpc>
              <a:spcBef>
                <a:spcPts val="599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solidFill>
                  <a:schemeClr val="tx1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Joint initiative between GSMA (reference telco association) and Linux Foundation (reference cloud association)</a:t>
            </a:r>
          </a:p>
        </p:txBody>
      </p:sp>
      <p:sp>
        <p:nvSpPr>
          <p:cNvPr id="63" name="Marcador de texto 4">
            <a:extLst>
              <a:ext uri="{FF2B5EF4-FFF2-40B4-BE49-F238E27FC236}">
                <a16:creationId xmlns:a16="http://schemas.microsoft.com/office/drawing/2014/main" id="{12659EB9-1FC7-DD10-39CD-BEE116CEE19B}"/>
              </a:ext>
            </a:extLst>
          </p:cNvPr>
          <p:cNvSpPr txBox="1">
            <a:spLocks/>
          </p:cNvSpPr>
          <p:nvPr/>
        </p:nvSpPr>
        <p:spPr>
          <a:xfrm>
            <a:off x="413683" y="1688858"/>
            <a:ext cx="10863918" cy="1208037"/>
          </a:xfrm>
          <a:prstGeom prst="rect">
            <a:avLst/>
          </a:prstGeom>
        </p:spPr>
        <p:txBody>
          <a:bodyPr vert="horz" lIns="91313" tIns="45657" rIns="91313" bIns="45657" numCol="1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700" kern="1200" baseline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defTabSz="1217524">
              <a:lnSpc>
                <a:spcPct val="100000"/>
              </a:lnSpc>
              <a:spcBef>
                <a:spcPts val="599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solidFill>
                  <a:schemeClr val="tx1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Mission: to foster the </a:t>
            </a:r>
            <a:r>
              <a:rPr lang="en-GB" sz="2000" b="1" dirty="0">
                <a:solidFill>
                  <a:schemeClr val="tx1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definition, development and testing/validation </a:t>
            </a:r>
            <a:r>
              <a:rPr lang="en-GB" sz="2000" dirty="0">
                <a:solidFill>
                  <a:schemeClr val="tx1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of </a:t>
            </a:r>
            <a:r>
              <a:rPr lang="en-GB" sz="2000" dirty="0" err="1">
                <a:solidFill>
                  <a:schemeClr val="tx1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NaaS</a:t>
            </a:r>
            <a:r>
              <a:rPr lang="en-GB" sz="2000" dirty="0">
                <a:solidFill>
                  <a:schemeClr val="tx1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 APIs</a:t>
            </a:r>
          </a:p>
          <a:p>
            <a:pPr marL="285750" indent="-285750" defTabSz="1217524">
              <a:lnSpc>
                <a:spcPct val="100000"/>
              </a:lnSpc>
              <a:spcBef>
                <a:spcPts val="599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solidFill>
                  <a:schemeClr val="tx1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API definitions and reference implementations are free to use (</a:t>
            </a:r>
            <a:r>
              <a:rPr lang="en-GB" sz="2000" b="1" dirty="0">
                <a:solidFill>
                  <a:schemeClr val="tx1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Apache 2.0 license</a:t>
            </a:r>
            <a:r>
              <a:rPr lang="en-GB" sz="2000" dirty="0">
                <a:solidFill>
                  <a:schemeClr val="tx1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65" name="Grafik 10" descr="Handschlag mit einfarbiger Füllung">
            <a:extLst>
              <a:ext uri="{FF2B5EF4-FFF2-40B4-BE49-F238E27FC236}">
                <a16:creationId xmlns:a16="http://schemas.microsoft.com/office/drawing/2014/main" id="{C3342380-2045-2274-915C-D53E60DA77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819153" y="4927117"/>
            <a:ext cx="880380" cy="880380"/>
          </a:xfrm>
          <a:prstGeom prst="rect">
            <a:avLst/>
          </a:prstGeom>
        </p:spPr>
      </p:pic>
      <p:pic>
        <p:nvPicPr>
          <p:cNvPr id="66" name="Grafik 2">
            <a:extLst>
              <a:ext uri="{FF2B5EF4-FFF2-40B4-BE49-F238E27FC236}">
                <a16:creationId xmlns:a16="http://schemas.microsoft.com/office/drawing/2014/main" id="{9BE6F842-BDD2-11A6-63F6-A362B84AE1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18565" y="5160439"/>
            <a:ext cx="1297705" cy="436455"/>
          </a:xfrm>
          <a:prstGeom prst="rect">
            <a:avLst/>
          </a:prstGeom>
        </p:spPr>
      </p:pic>
      <p:pic>
        <p:nvPicPr>
          <p:cNvPr id="67" name="Picture 1">
            <a:extLst>
              <a:ext uri="{FF2B5EF4-FFF2-40B4-BE49-F238E27FC236}">
                <a16:creationId xmlns:a16="http://schemas.microsoft.com/office/drawing/2014/main" id="{35205BA2-037C-4790-5A48-4BB9EF6AA56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6114" y="5131737"/>
            <a:ext cx="493857" cy="493857"/>
          </a:xfrm>
          <a:prstGeom prst="rect">
            <a:avLst/>
          </a:prstGeom>
        </p:spPr>
      </p:pic>
      <p:sp>
        <p:nvSpPr>
          <p:cNvPr id="68" name="Espace réservé du contenu 2">
            <a:extLst>
              <a:ext uri="{FF2B5EF4-FFF2-40B4-BE49-F238E27FC236}">
                <a16:creationId xmlns:a16="http://schemas.microsoft.com/office/drawing/2014/main" id="{52A3CE0F-3BCD-011E-34E2-336E362D5C07}"/>
              </a:ext>
            </a:extLst>
          </p:cNvPr>
          <p:cNvSpPr txBox="1">
            <a:spLocks/>
          </p:cNvSpPr>
          <p:nvPr/>
        </p:nvSpPr>
        <p:spPr bwMode="auto">
          <a:xfrm>
            <a:off x="6278708" y="5696613"/>
            <a:ext cx="4039737" cy="563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7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8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609600" lvl="1" indent="0">
              <a:buFontTx/>
              <a:buNone/>
            </a:pPr>
            <a:r>
              <a:rPr lang="fr-FR" sz="1400" kern="0" dirty="0" err="1">
                <a:latin typeface="Arial" panose="020B0604020202020204" pitchFamily="34" charset="0"/>
                <a:cs typeface="Arial" panose="020B0604020202020204" pitchFamily="34" charset="0"/>
              </a:rPr>
              <a:t>Github</a:t>
            </a:r>
            <a:r>
              <a:rPr lang="fr-FR" sz="1400" kern="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fr-FR" sz="1400" kern="0" dirty="0">
                <a:latin typeface="Arial" panose="020B0604020202020204" pitchFamily="34" charset="0"/>
                <a:cs typeface="Arial" panose="020B0604020202020204" pitchFamily="34" charset="0"/>
                <a:hlinkClick r:id="rId9"/>
              </a:rPr>
              <a:t>https://github.com/camaraproject</a:t>
            </a:r>
            <a:r>
              <a:rPr lang="fr-FR" sz="1400" kern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69" name="Picture 68">
            <a:extLst>
              <a:ext uri="{FF2B5EF4-FFF2-40B4-BE49-F238E27FC236}">
                <a16:creationId xmlns:a16="http://schemas.microsoft.com/office/drawing/2014/main" id="{AA83E2C7-1C78-9651-68A2-96F9DB5E924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94112" y="2975435"/>
            <a:ext cx="4495800" cy="360439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06CC2640-2A55-D76D-D3CD-8C849FD7340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94112" y="3420531"/>
            <a:ext cx="4495800" cy="36044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849303F7-044E-4030-41B5-71E4ADA7EF5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94112" y="3865137"/>
            <a:ext cx="4495800" cy="457061"/>
          </a:xfrm>
          <a:prstGeom prst="rect">
            <a:avLst/>
          </a:prstGeom>
        </p:spPr>
      </p:pic>
      <p:pic>
        <p:nvPicPr>
          <p:cNvPr id="72" name="Picture 71" descr="Logo, company name&#10;&#10;Description automatically generated">
            <a:extLst>
              <a:ext uri="{FF2B5EF4-FFF2-40B4-BE49-F238E27FC236}">
                <a16:creationId xmlns:a16="http://schemas.microsoft.com/office/drawing/2014/main" id="{CCDB71DC-490C-C45F-2F32-14EB5E29A80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94112" y="4406364"/>
            <a:ext cx="4495800" cy="563535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0D35B625-11BD-ACC0-288E-01852377854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94112" y="5054065"/>
            <a:ext cx="4495800" cy="563535"/>
          </a:xfrm>
          <a:prstGeom prst="rect">
            <a:avLst/>
          </a:prstGeom>
        </p:spPr>
      </p:pic>
      <p:pic>
        <p:nvPicPr>
          <p:cNvPr id="74" name="Picture 73" descr="Icon&#10;&#10;Description automatically generated">
            <a:extLst>
              <a:ext uri="{FF2B5EF4-FFF2-40B4-BE49-F238E27FC236}">
                <a16:creationId xmlns:a16="http://schemas.microsoft.com/office/drawing/2014/main" id="{127E2A28-9157-3BB8-6AE1-05176CDAC41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94113" y="5652872"/>
            <a:ext cx="4495800" cy="493858"/>
          </a:xfrm>
          <a:prstGeom prst="rect">
            <a:avLst/>
          </a:prstGeom>
        </p:spPr>
      </p:pic>
      <p:pic>
        <p:nvPicPr>
          <p:cNvPr id="75" name="Picture 74" descr="Logo&#10;&#10;Description automatically generated with low confidence">
            <a:extLst>
              <a:ext uri="{FF2B5EF4-FFF2-40B4-BE49-F238E27FC236}">
                <a16:creationId xmlns:a16="http://schemas.microsoft.com/office/drawing/2014/main" id="{37387641-F1F5-D84A-91D4-D1DEB0BF8CF1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845642" y="2940707"/>
            <a:ext cx="5016500" cy="723900"/>
          </a:xfrm>
          <a:prstGeom prst="rect">
            <a:avLst/>
          </a:prstGeom>
        </p:spPr>
      </p:pic>
      <p:pic>
        <p:nvPicPr>
          <p:cNvPr id="76" name="Picture 75" descr="Logo&#10;&#10;Description automatically generated with medium confidence">
            <a:extLst>
              <a:ext uri="{FF2B5EF4-FFF2-40B4-BE49-F238E27FC236}">
                <a16:creationId xmlns:a16="http://schemas.microsoft.com/office/drawing/2014/main" id="{FFC295BA-E3E1-0B00-B008-5158EB32FC6F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845642" y="3653725"/>
            <a:ext cx="4343400" cy="723900"/>
          </a:xfrm>
          <a:prstGeom prst="rect">
            <a:avLst/>
          </a:prstGeom>
        </p:spPr>
      </p:pic>
      <p:sp>
        <p:nvSpPr>
          <p:cNvPr id="78" name="Título 1">
            <a:extLst>
              <a:ext uri="{FF2B5EF4-FFF2-40B4-BE49-F238E27FC236}">
                <a16:creationId xmlns:a16="http://schemas.microsoft.com/office/drawing/2014/main" id="{FF8435B2-02CC-2E45-42BD-3955EB006F0A}"/>
              </a:ext>
            </a:extLst>
          </p:cNvPr>
          <p:cNvSpPr txBox="1">
            <a:spLocks/>
          </p:cNvSpPr>
          <p:nvPr/>
        </p:nvSpPr>
        <p:spPr>
          <a:xfrm>
            <a:off x="589562" y="383077"/>
            <a:ext cx="9561075" cy="361333"/>
          </a:xfrm>
          <a:prstGeom prst="rect">
            <a:avLst/>
          </a:prstGeom>
          <a:effectLst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CAMARA project</a:t>
            </a:r>
          </a:p>
        </p:txBody>
      </p:sp>
      <p:pic>
        <p:nvPicPr>
          <p:cNvPr id="80" name="Picture 79" descr="Logo, company name&#10;&#10;Description automatically generated">
            <a:extLst>
              <a:ext uri="{FF2B5EF4-FFF2-40B4-BE49-F238E27FC236}">
                <a16:creationId xmlns:a16="http://schemas.microsoft.com/office/drawing/2014/main" id="{A4A325BA-A273-4251-35A5-E44DCE694C1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3043" y="4609565"/>
            <a:ext cx="1752600" cy="444500"/>
          </a:xfrm>
          <a:prstGeom prst="rect">
            <a:avLst/>
          </a:prstGeom>
        </p:spPr>
      </p:pic>
      <p:pic>
        <p:nvPicPr>
          <p:cNvPr id="82" name="Picture 81" descr="Logo&#10;&#10;Description automatically generated">
            <a:extLst>
              <a:ext uri="{FF2B5EF4-FFF2-40B4-BE49-F238E27FC236}">
                <a16:creationId xmlns:a16="http://schemas.microsoft.com/office/drawing/2014/main" id="{DA624305-A917-1C5F-EDBE-2A42068B4C75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8275" y="3664607"/>
            <a:ext cx="1067812" cy="60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471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407699-FD61-568A-D647-5D44B2DE99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ES" dirty="0">
                <a:solidFill>
                  <a:schemeClr val="bg1">
                    <a:lumMod val="85000"/>
                  </a:schemeClr>
                </a:solidFill>
              </a:rPr>
              <a:t>Introduction</a:t>
            </a:r>
          </a:p>
          <a:p>
            <a:r>
              <a:rPr lang="en-ES" dirty="0"/>
              <a:t>CAMARA project overview</a:t>
            </a:r>
          </a:p>
          <a:p>
            <a:r>
              <a:rPr lang="en-ES" dirty="0">
                <a:solidFill>
                  <a:schemeClr val="bg1">
                    <a:lumMod val="85000"/>
                  </a:schemeClr>
                </a:solidFill>
              </a:rPr>
              <a:t>NaaS ecosystem map</a:t>
            </a:r>
          </a:p>
          <a:p>
            <a:r>
              <a:rPr lang="en-ES" dirty="0">
                <a:solidFill>
                  <a:schemeClr val="bg1">
                    <a:lumMod val="85000"/>
                  </a:schemeClr>
                </a:solidFill>
              </a:rPr>
              <a:t>Conclusions and recommendations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2B505FD1-6F1E-8934-D163-E0B799B93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ES" dirty="0"/>
              <a:t>Outline</a:t>
            </a:r>
          </a:p>
        </p:txBody>
      </p:sp>
    </p:spTree>
    <p:extLst>
      <p:ext uri="{BB962C8B-B14F-4D97-AF65-F5344CB8AC3E}">
        <p14:creationId xmlns:p14="http://schemas.microsoft.com/office/powerpoint/2010/main" val="3033618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19FF29-F343-45CB-88FD-0A3669F73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GSMA – LF: </a:t>
            </a:r>
            <a:r>
              <a:rPr lang="fr-FR" dirty="0" err="1"/>
              <a:t>Ways</a:t>
            </a:r>
            <a:r>
              <a:rPr lang="fr-FR" dirty="0"/>
              <a:t> of </a:t>
            </a:r>
            <a:r>
              <a:rPr lang="fr-FR" dirty="0" err="1"/>
              <a:t>Working</a:t>
            </a:r>
            <a:endParaRPr lang="fr-FR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669C9C4-BE28-DB0F-895E-31654C1EA9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478" y="3317849"/>
            <a:ext cx="5400626" cy="2930507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740A5F2-2E0C-22DF-4E0A-B971988B88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299522"/>
            <a:ext cx="5885522" cy="2930507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122B4E0-6EDE-8887-3B25-194E9233FC61}"/>
              </a:ext>
            </a:extLst>
          </p:cNvPr>
          <p:cNvSpPr txBox="1"/>
          <p:nvPr/>
        </p:nvSpPr>
        <p:spPr>
          <a:xfrm>
            <a:off x="1143341" y="2886954"/>
            <a:ext cx="32249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ES" sz="1800" b="1" dirty="0">
                <a:latin typeface="Calibri" panose="020F0502020204030204" pitchFamily="34" charset="0"/>
                <a:cs typeface="Calibri" panose="020F0502020204030204" pitchFamily="34" charset="0"/>
              </a:rPr>
              <a:t>API lifecycle: stages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B360B45-2BA2-8FEC-6B7D-B14365988D18}"/>
              </a:ext>
            </a:extLst>
          </p:cNvPr>
          <p:cNvSpPr txBox="1"/>
          <p:nvPr/>
        </p:nvSpPr>
        <p:spPr>
          <a:xfrm>
            <a:off x="6007119" y="2911766"/>
            <a:ext cx="6063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ES" sz="1800" b="1" dirty="0">
                <a:latin typeface="Calibri" panose="020F0502020204030204" pitchFamily="34" charset="0"/>
                <a:cs typeface="Calibri" panose="020F0502020204030204" pitchFamily="34" charset="0"/>
              </a:rPr>
              <a:t>Role of GSMA and Linux Foundation across the API lifecycle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4C39FFA-8736-3C57-CAFC-E702678FD3D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800167" y="987768"/>
            <a:ext cx="2657098" cy="1797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043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753FC56-46E1-4845-A512-B594B04823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144" y="1144730"/>
            <a:ext cx="6125283" cy="4568540"/>
          </a:xfrm>
        </p:spPr>
        <p:txBody>
          <a:bodyPr/>
          <a:lstStyle/>
          <a:p>
            <a:pPr marL="0" indent="0">
              <a:buNone/>
            </a:pPr>
            <a:r>
              <a:rPr lang="fr-FR" sz="1600" b="1" dirty="0"/>
              <a:t>CSP </a:t>
            </a:r>
            <a:r>
              <a:rPr lang="fr-FR" sz="1600" b="1" dirty="0" err="1"/>
              <a:t>internal</a:t>
            </a:r>
            <a:r>
              <a:rPr lang="fr-FR" sz="1600" b="1" dirty="0"/>
              <a:t> APIs: </a:t>
            </a:r>
            <a:r>
              <a:rPr lang="fr-FR" sz="1600" dirty="0" err="1"/>
              <a:t>implemented</a:t>
            </a:r>
            <a:r>
              <a:rPr lang="fr-FR" sz="1600" dirty="0"/>
              <a:t> in </a:t>
            </a:r>
            <a:r>
              <a:rPr lang="fr-FR" sz="1600" dirty="0" err="1"/>
              <a:t>telco</a:t>
            </a:r>
            <a:r>
              <a:rPr lang="fr-FR" sz="1600" dirty="0"/>
              <a:t> </a:t>
            </a:r>
            <a:r>
              <a:rPr lang="fr-FR" sz="1600" dirty="0" err="1"/>
              <a:t>resources</a:t>
            </a:r>
            <a:r>
              <a:rPr lang="fr-FR" sz="1600" dirty="0"/>
              <a:t>, </a:t>
            </a:r>
            <a:r>
              <a:rPr lang="fr-FR" sz="1600" dirty="0" err="1"/>
              <a:t>including</a:t>
            </a:r>
            <a:r>
              <a:rPr lang="fr-FR" sz="1600" dirty="0"/>
              <a:t> NW, cloud and OAM </a:t>
            </a:r>
            <a:r>
              <a:rPr lang="fr-FR" sz="1600" dirty="0" err="1"/>
              <a:t>resources</a:t>
            </a:r>
            <a:r>
              <a:rPr lang="fr-FR" sz="1600" dirty="0"/>
              <a:t>. </a:t>
            </a:r>
          </a:p>
          <a:p>
            <a:pPr marL="0" indent="-381000">
              <a:spcBef>
                <a:spcPts val="0"/>
              </a:spcBef>
            </a:pPr>
            <a:r>
              <a:rPr lang="fr-FR" sz="1400" dirty="0"/>
              <a:t>NW APIs: 3GPP (RAN, SA2), IETF, O-RAN, ONF, ..</a:t>
            </a:r>
          </a:p>
          <a:p>
            <a:pPr marL="0" indent="-381000">
              <a:spcBef>
                <a:spcPts val="0"/>
              </a:spcBef>
            </a:pPr>
            <a:r>
              <a:rPr lang="fr-FR" sz="1400" dirty="0"/>
              <a:t>Cloud APIs: ETSI NFV, k8s, …</a:t>
            </a:r>
          </a:p>
          <a:p>
            <a:pPr marL="0" indent="-381000">
              <a:spcBef>
                <a:spcPts val="0"/>
              </a:spcBef>
            </a:pPr>
            <a:r>
              <a:rPr lang="fr-FR" sz="1400" dirty="0"/>
              <a:t>OAM APIs: TMF Open APIs, 3GPP SA5, …</a:t>
            </a:r>
          </a:p>
          <a:p>
            <a:pPr marL="0" indent="0">
              <a:spcBef>
                <a:spcPts val="1000"/>
              </a:spcBef>
              <a:buNone/>
            </a:pPr>
            <a:r>
              <a:rPr lang="fr-FR" sz="1600" b="1" dirty="0"/>
              <a:t>CSP </a:t>
            </a:r>
            <a:r>
              <a:rPr lang="fr-FR" sz="1600" b="1" dirty="0" err="1"/>
              <a:t>external</a:t>
            </a:r>
            <a:r>
              <a:rPr lang="fr-FR" sz="1600" b="1" dirty="0"/>
              <a:t> APIs: </a:t>
            </a:r>
            <a:r>
              <a:rPr lang="fr-FR" sz="1600" dirty="0" err="1"/>
              <a:t>these</a:t>
            </a:r>
            <a:r>
              <a:rPr lang="fr-FR" sz="1600" dirty="0"/>
              <a:t> are the CAMARA APIs. </a:t>
            </a:r>
            <a:r>
              <a:rPr lang="fr-FR" sz="1600" dirty="0" err="1"/>
              <a:t>They</a:t>
            </a:r>
            <a:r>
              <a:rPr lang="fr-FR" sz="1600" dirty="0"/>
              <a:t> are made </a:t>
            </a:r>
            <a:r>
              <a:rPr lang="fr-FR" sz="1600" dirty="0" err="1"/>
              <a:t>available</a:t>
            </a:r>
            <a:r>
              <a:rPr lang="fr-FR" sz="1600" dirty="0"/>
              <a:t> for </a:t>
            </a:r>
            <a:r>
              <a:rPr lang="fr-FR" sz="1600" dirty="0" err="1"/>
              <a:t>consumption</a:t>
            </a:r>
            <a:r>
              <a:rPr lang="fr-FR" sz="1600" dirty="0"/>
              <a:t> to </a:t>
            </a:r>
            <a:r>
              <a:rPr lang="fr-FR" sz="1600" dirty="0" err="1"/>
              <a:t>invoker</a:t>
            </a:r>
            <a:r>
              <a:rPr lang="fr-FR" sz="1600" dirty="0"/>
              <a:t> (3rd party) applications. </a:t>
            </a:r>
          </a:p>
          <a:p>
            <a:pPr marL="0" indent="-381000">
              <a:spcBef>
                <a:spcPts val="0"/>
              </a:spcBef>
            </a:pPr>
            <a:r>
              <a:rPr lang="fr-FR" sz="1400" dirty="0"/>
              <a:t>Design </a:t>
            </a:r>
            <a:r>
              <a:rPr lang="fr-FR" sz="1400" dirty="0" err="1"/>
              <a:t>principles</a:t>
            </a:r>
            <a:r>
              <a:rPr lang="fr-FR" sz="1400" dirty="0"/>
              <a:t>: open, global and user-</a:t>
            </a:r>
            <a:r>
              <a:rPr lang="fr-FR" sz="1400" dirty="0" err="1"/>
              <a:t>friendly</a:t>
            </a:r>
            <a:endParaRPr lang="fr-FR" sz="1400" dirty="0"/>
          </a:p>
          <a:p>
            <a:pPr marL="0" indent="-381000">
              <a:spcBef>
                <a:spcPts val="0"/>
              </a:spcBef>
            </a:pPr>
            <a:r>
              <a:rPr lang="fr-FR" sz="1400" dirty="0"/>
              <a:t>CAMARA API </a:t>
            </a:r>
            <a:r>
              <a:rPr lang="fr-FR" sz="1400" dirty="0" err="1"/>
              <a:t>invokers</a:t>
            </a:r>
            <a:r>
              <a:rPr lang="fr-FR" sz="1400" dirty="0"/>
              <a:t>: App Service Providers (</a:t>
            </a:r>
            <a:r>
              <a:rPr lang="fr-FR" sz="1400" dirty="0" err="1"/>
              <a:t>ASPs</a:t>
            </a:r>
            <a:r>
              <a:rPr lang="fr-FR" sz="1400" dirty="0"/>
              <a:t>) and </a:t>
            </a:r>
            <a:r>
              <a:rPr lang="fr-FR" sz="1400" dirty="0" err="1"/>
              <a:t>enterprise</a:t>
            </a:r>
            <a:r>
              <a:rPr lang="fr-FR" sz="1400" dirty="0"/>
              <a:t> </a:t>
            </a:r>
            <a:r>
              <a:rPr lang="fr-FR" sz="1400" dirty="0" err="1"/>
              <a:t>customers</a:t>
            </a:r>
            <a:endParaRPr lang="fr-FR" sz="1400" dirty="0"/>
          </a:p>
          <a:p>
            <a:pPr marL="0" indent="0">
              <a:spcBef>
                <a:spcPts val="1000"/>
              </a:spcBef>
              <a:buNone/>
            </a:pPr>
            <a:r>
              <a:rPr lang="fr-FR" sz="1600" b="1" dirty="0"/>
              <a:t>Transformation </a:t>
            </a:r>
            <a:r>
              <a:rPr lang="fr-FR" sz="1600" b="1" dirty="0" err="1"/>
              <a:t>Function</a:t>
            </a:r>
            <a:r>
              <a:rPr lang="fr-FR" sz="1600" b="1" dirty="0"/>
              <a:t>: </a:t>
            </a:r>
            <a:r>
              <a:rPr lang="fr-FR" sz="1600" dirty="0" err="1"/>
              <a:t>keeps</a:t>
            </a:r>
            <a:r>
              <a:rPr lang="fr-FR" sz="1600" dirty="0"/>
              <a:t> information on </a:t>
            </a:r>
            <a:r>
              <a:rPr lang="fr-FR" sz="1600" dirty="0" err="1"/>
              <a:t>correspondences</a:t>
            </a:r>
            <a:r>
              <a:rPr lang="fr-FR" sz="1600" dirty="0"/>
              <a:t> </a:t>
            </a:r>
            <a:r>
              <a:rPr lang="fr-FR" sz="1600" dirty="0" err="1"/>
              <a:t>between</a:t>
            </a:r>
            <a:r>
              <a:rPr lang="fr-FR" sz="1600" dirty="0"/>
              <a:t> </a:t>
            </a:r>
            <a:r>
              <a:rPr lang="fr-FR" sz="1600" dirty="0" err="1"/>
              <a:t>external</a:t>
            </a:r>
            <a:r>
              <a:rPr lang="fr-FR" sz="1600" dirty="0"/>
              <a:t> APIs and </a:t>
            </a:r>
            <a:r>
              <a:rPr lang="fr-FR" sz="1600" dirty="0" err="1"/>
              <a:t>internal</a:t>
            </a:r>
            <a:r>
              <a:rPr lang="fr-FR" sz="1600" dirty="0"/>
              <a:t> APIs, and </a:t>
            </a:r>
            <a:r>
              <a:rPr lang="fr-FR" sz="1600" dirty="0" err="1"/>
              <a:t>executes</a:t>
            </a:r>
            <a:r>
              <a:rPr lang="fr-FR" sz="1600" dirty="0"/>
              <a:t> workflows to enforce </a:t>
            </a:r>
            <a:r>
              <a:rPr lang="fr-FR" sz="1600" dirty="0" err="1"/>
              <a:t>these</a:t>
            </a:r>
            <a:r>
              <a:rPr lang="fr-FR" sz="1600" dirty="0"/>
              <a:t> </a:t>
            </a:r>
            <a:r>
              <a:rPr lang="fr-FR" sz="1600" dirty="0" err="1"/>
              <a:t>mappings</a:t>
            </a:r>
            <a:endParaRPr lang="fr-FR" sz="1600" dirty="0"/>
          </a:p>
          <a:p>
            <a:pPr marL="0" indent="-381000">
              <a:spcBef>
                <a:spcPts val="0"/>
              </a:spcBef>
            </a:pPr>
            <a:r>
              <a:rPr lang="fr-FR" sz="1400" dirty="0" err="1"/>
              <a:t>Decouples</a:t>
            </a:r>
            <a:r>
              <a:rPr lang="fr-FR" sz="1400" dirty="0"/>
              <a:t> </a:t>
            </a:r>
            <a:r>
              <a:rPr lang="fr-FR" sz="1400" dirty="0" err="1"/>
              <a:t>customer-facing</a:t>
            </a:r>
            <a:r>
              <a:rPr lang="fr-FR" sz="1400" dirty="0"/>
              <a:t> calls </a:t>
            </a:r>
            <a:r>
              <a:rPr lang="fr-FR" sz="1400" dirty="0" err="1"/>
              <a:t>from</a:t>
            </a:r>
            <a:r>
              <a:rPr lang="fr-FR" sz="1400" dirty="0"/>
              <a:t> </a:t>
            </a:r>
            <a:r>
              <a:rPr lang="fr-FR" sz="1400" dirty="0" err="1"/>
              <a:t>operator-facing</a:t>
            </a:r>
            <a:r>
              <a:rPr lang="fr-FR" sz="1400" dirty="0"/>
              <a:t> </a:t>
            </a:r>
            <a:r>
              <a:rPr lang="fr-FR" sz="1400" dirty="0" err="1"/>
              <a:t>processes</a:t>
            </a:r>
            <a:r>
              <a:rPr lang="fr-FR" sz="1400" dirty="0"/>
              <a:t>.</a:t>
            </a:r>
          </a:p>
          <a:p>
            <a:pPr marL="0" indent="-381000">
              <a:spcBef>
                <a:spcPts val="0"/>
              </a:spcBef>
            </a:pPr>
            <a:r>
              <a:rPr lang="fr-FR" sz="1400" dirty="0" err="1"/>
              <a:t>Featured</a:t>
            </a:r>
            <a:r>
              <a:rPr lang="fr-FR" sz="1400" dirty="0"/>
              <a:t> </a:t>
            </a:r>
            <a:r>
              <a:rPr lang="fr-FR" sz="1400" dirty="0" err="1"/>
              <a:t>with</a:t>
            </a:r>
            <a:r>
              <a:rPr lang="fr-FR" sz="1400" dirty="0"/>
              <a:t> </a:t>
            </a:r>
            <a:r>
              <a:rPr lang="fr-FR" sz="1400" dirty="0" err="1"/>
              <a:t>scalability</a:t>
            </a:r>
            <a:r>
              <a:rPr lang="fr-FR" sz="1400" dirty="0"/>
              <a:t> and </a:t>
            </a:r>
            <a:r>
              <a:rPr lang="fr-FR" sz="1400" dirty="0" err="1"/>
              <a:t>observability</a:t>
            </a:r>
            <a:r>
              <a:rPr lang="fr-FR" sz="1400" dirty="0"/>
              <a:t> </a:t>
            </a:r>
            <a:r>
              <a:rPr lang="fr-FR" sz="1400" dirty="0" err="1"/>
              <a:t>capabilities</a:t>
            </a:r>
            <a:r>
              <a:rPr lang="fr-FR" sz="1400" dirty="0"/>
              <a:t>.</a:t>
            </a:r>
          </a:p>
          <a:p>
            <a:pPr marL="0" indent="406400">
              <a:spcBef>
                <a:spcPts val="0"/>
              </a:spcBef>
            </a:pPr>
            <a:r>
              <a:rPr lang="fr-FR" sz="1400" dirty="0" err="1"/>
              <a:t>Implemented</a:t>
            </a:r>
            <a:r>
              <a:rPr lang="fr-FR" sz="1400" dirty="0"/>
              <a:t> </a:t>
            </a:r>
            <a:r>
              <a:rPr lang="fr-FR" sz="1400" dirty="0" err="1"/>
              <a:t>with</a:t>
            </a:r>
            <a:r>
              <a:rPr lang="fr-FR" sz="1400" dirty="0"/>
              <a:t> a modern cloud-native architecture, </a:t>
            </a:r>
            <a:r>
              <a:rPr lang="fr-FR" sz="1400" dirty="0" err="1"/>
              <a:t>based</a:t>
            </a:r>
            <a:r>
              <a:rPr lang="fr-FR" sz="1400" dirty="0"/>
              <a:t> on </a:t>
            </a:r>
            <a:r>
              <a:rPr lang="fr-FR" sz="1400" dirty="0" err="1"/>
              <a:t>microservices</a:t>
            </a:r>
            <a:r>
              <a:rPr lang="fr-FR" sz="1400" dirty="0"/>
              <a:t>.</a:t>
            </a:r>
            <a:endParaRPr lang="fr-FR" sz="1600" dirty="0"/>
          </a:p>
          <a:p>
            <a:pPr marL="0" indent="0">
              <a:spcBef>
                <a:spcPts val="1000"/>
              </a:spcBef>
              <a:buNone/>
            </a:pPr>
            <a:r>
              <a:rPr lang="fr-FR" sz="1600" b="1" dirty="0"/>
              <a:t>API GW: </a:t>
            </a:r>
            <a:r>
              <a:rPr lang="fr-FR" sz="1600" dirty="0" err="1"/>
              <a:t>policies</a:t>
            </a:r>
            <a:r>
              <a:rPr lang="fr-FR" sz="1600" dirty="0"/>
              <a:t> the interaction </a:t>
            </a:r>
            <a:r>
              <a:rPr lang="fr-FR" sz="1600" dirty="0" err="1"/>
              <a:t>between</a:t>
            </a:r>
            <a:r>
              <a:rPr lang="fr-FR" sz="1600" dirty="0"/>
              <a:t> CSP and CAMARA API </a:t>
            </a:r>
            <a:r>
              <a:rPr lang="fr-FR" sz="1600" dirty="0" err="1"/>
              <a:t>invokers</a:t>
            </a:r>
            <a:r>
              <a:rPr lang="fr-FR" sz="1600" dirty="0"/>
              <a:t>.</a:t>
            </a:r>
          </a:p>
          <a:p>
            <a:pPr marL="0" indent="-381000">
              <a:spcBef>
                <a:spcPts val="0"/>
              </a:spcBef>
            </a:pPr>
            <a:r>
              <a:rPr lang="fr-FR" sz="1400" dirty="0"/>
              <a:t>Single entry-point for </a:t>
            </a:r>
            <a:r>
              <a:rPr lang="fr-FR" sz="1400" dirty="0" err="1"/>
              <a:t>invokers</a:t>
            </a:r>
            <a:r>
              <a:rPr lang="fr-FR" sz="1400" dirty="0"/>
              <a:t> to gain quick &amp; </a:t>
            </a:r>
            <a:r>
              <a:rPr lang="fr-FR" sz="1400" dirty="0" err="1"/>
              <a:t>easy</a:t>
            </a:r>
            <a:r>
              <a:rPr lang="fr-FR" sz="1400" dirty="0"/>
              <a:t> </a:t>
            </a:r>
            <a:r>
              <a:rPr lang="fr-FR" sz="1400" dirty="0" err="1"/>
              <a:t>access</a:t>
            </a:r>
            <a:r>
              <a:rPr lang="fr-FR" sz="1400" dirty="0"/>
              <a:t> to CAMARA APIs</a:t>
            </a:r>
          </a:p>
          <a:p>
            <a:pPr marL="0" indent="0">
              <a:spcBef>
                <a:spcPts val="0"/>
              </a:spcBef>
              <a:buNone/>
            </a:pPr>
            <a:endParaRPr lang="fr-FR" sz="1200" dirty="0"/>
          </a:p>
          <a:p>
            <a:pPr marL="609600" lvl="1" indent="0">
              <a:buNone/>
            </a:pPr>
            <a:endParaRPr lang="fr-FR" sz="1400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919FF29-F343-45CB-88FD-0A3669F73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CAMARA Reference Architecture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8B82E65-51FF-505B-9ABF-3BA2DA46F5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0794" y="1371600"/>
            <a:ext cx="5486468" cy="260575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0B37021-73AE-8CEA-092E-CE7E2F9526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8746" y="4237507"/>
            <a:ext cx="4272643" cy="176570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465C11D-6F65-E797-14C2-8962413405F0}"/>
              </a:ext>
            </a:extLst>
          </p:cNvPr>
          <p:cNvSpPr txBox="1"/>
          <p:nvPr/>
        </p:nvSpPr>
        <p:spPr>
          <a:xfrm>
            <a:off x="6096000" y="4322993"/>
            <a:ext cx="127274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ES" dirty="0"/>
              <a:t>CAMARA invokers</a:t>
            </a:r>
          </a:p>
        </p:txBody>
      </p:sp>
      <p:sp>
        <p:nvSpPr>
          <p:cNvPr id="9" name="Left Brace 8">
            <a:extLst>
              <a:ext uri="{FF2B5EF4-FFF2-40B4-BE49-F238E27FC236}">
                <a16:creationId xmlns:a16="http://schemas.microsoft.com/office/drawing/2014/main" id="{8E3148A7-CE05-66FD-C5ED-5A26797C1510}"/>
              </a:ext>
            </a:extLst>
          </p:cNvPr>
          <p:cNvSpPr/>
          <p:nvPr/>
        </p:nvSpPr>
        <p:spPr bwMode="auto">
          <a:xfrm>
            <a:off x="6956854" y="4237507"/>
            <a:ext cx="160853" cy="577929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E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9107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6292fa44ab954aa0fbadffb20d1b36d7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beac905ced2eb3c7f1f983f973c4cb1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13C568A-0C46-4592-BB68-CDB41342D77A}">
  <ds:schemaRefs>
    <ds:schemaRef ds:uri="http://www.w3.org/XML/1998/namespace"/>
    <ds:schemaRef ds:uri="http://purl.org/dc/dcmitype/"/>
    <ds:schemaRef ds:uri="http://purl.org/dc/elements/1.1/"/>
    <ds:schemaRef ds:uri="6f846979-0e6f-42ff-8b87-e1893efeda99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CA0C5451-E459-4FFF-ABEC-04BA6559BC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78741</TotalTime>
  <Words>3057</Words>
  <Application>Microsoft Macintosh PowerPoint</Application>
  <PresentationFormat>Widescreen</PresentationFormat>
  <Paragraphs>279</Paragraphs>
  <Slides>26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Arial</vt:lpstr>
      <vt:lpstr>Calibri</vt:lpstr>
      <vt:lpstr>Courier New</vt:lpstr>
      <vt:lpstr>Times New Roman</vt:lpstr>
      <vt:lpstr>Wingdings</vt:lpstr>
      <vt:lpstr>Office Theme</vt:lpstr>
      <vt:lpstr>    Network-as-a-Service (NaaS) Ecosystem And 3GPP SA5 work on capability exposure</vt:lpstr>
      <vt:lpstr>Outline</vt:lpstr>
      <vt:lpstr>Outline</vt:lpstr>
      <vt:lpstr>PowerPoint Presentation</vt:lpstr>
      <vt:lpstr>PowerPoint Presentation</vt:lpstr>
      <vt:lpstr>PowerPoint Presentation</vt:lpstr>
      <vt:lpstr>Outline</vt:lpstr>
      <vt:lpstr>GSMA – LF: Ways of Working</vt:lpstr>
      <vt:lpstr>CAMARA Reference Architecture</vt:lpstr>
      <vt:lpstr>CAMARA Reference Architecture</vt:lpstr>
      <vt:lpstr>CAPIF as potential ref solution for API GW</vt:lpstr>
      <vt:lpstr>CAMARA governance structure</vt:lpstr>
      <vt:lpstr>CAMARA API families – Status Quo</vt:lpstr>
      <vt:lpstr>QoD API (mobile) – Example scenario</vt:lpstr>
      <vt:lpstr>Outline</vt:lpstr>
      <vt:lpstr>PowerPoint Presentation</vt:lpstr>
      <vt:lpstr>The role of SA5 – IT Process APIs</vt:lpstr>
      <vt:lpstr>The role of SA5 – Transformation Function</vt:lpstr>
      <vt:lpstr>Outline</vt:lpstr>
      <vt:lpstr>Industry-wide conclusions</vt:lpstr>
      <vt:lpstr>SA5 level conclusions (as per endorsed S5-222574)</vt:lpstr>
      <vt:lpstr>Authors’ view on selected topics</vt:lpstr>
      <vt:lpstr>Recommendations to 3GPP SA5 (1/4)</vt:lpstr>
      <vt:lpstr>Recommendations to 3GPP SA5 (2/4)</vt:lpstr>
      <vt:lpstr>Recommendations to 3GPP SA5 (3/4)</vt:lpstr>
      <vt:lpstr>Recommendations to 3GPP SA5 (4/4)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Jose Ordonez-Lucena </cp:lastModifiedBy>
  <cp:revision>490</cp:revision>
  <dcterms:created xsi:type="dcterms:W3CDTF">2019-03-13T01:38:36Z</dcterms:created>
  <dcterms:modified xsi:type="dcterms:W3CDTF">2023-02-17T20:39:35Z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_2015_ms_pID_725343">
    <vt:lpwstr>(3)j5DyKr/9ztn2R3WhsbN2tKLwFsa7oHYXQVnp0tIZ/+0Hze0xIfyIprhkhhCA6/mLnwNF+9Ol
fB76OGGHaQsn4AtAra4o5hGlBf9SGcByym32dnNr8lTDugm9pcwSVqzVLW5t0oMSZcVdHbal
Bljy71TdMU67HjwQgF+NEZfTRH++lwzg/mElTNDOLZ0ccAJYay5QRiY4nTazwaNilIC6gWk4
+Tttt4q5J/KMLVGMrH</vt:lpwstr>
  </property>
  <property fmtid="{D5CDD505-2E9C-101B-9397-08002B2CF9AE}" pid="4" name="_2015_ms_pID_7253431">
    <vt:lpwstr>Ma2CcSAAA8Gnp4sZzsPs6puQz/kEo+IBvY1p+sfE8x0HrVm8jNjr6r
4rSETsFQHBkojDKwboIHtrf6OTxksvbHuFIYnWeemj8/3gVA3AQAOTIYKwgcsZRLkK2o3lYL
HD5/yJSH9MahXmEBP1ZdBAjjuWYmlxpu51eXsWGcXOIaVo+iAE6BJPrAt2KEIUF9pYMR2IWE
y0c10tiUADp3sKbpLKeEREOuxy0Z41x8HsY7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1574815908</vt:lpwstr>
  </property>
  <property fmtid="{D5CDD505-2E9C-101B-9397-08002B2CF9AE}" pid="9" name="_2015_ms_pID_7253432">
    <vt:lpwstr>rSMWCN/yLONsXB4oX7szqmo=</vt:lpwstr>
  </property>
</Properties>
</file>